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8" r:id="rId2"/>
    <p:sldId id="259" r:id="rId3"/>
    <p:sldId id="260" r:id="rId4"/>
    <p:sldId id="262" r:id="rId5"/>
    <p:sldId id="263" r:id="rId6"/>
    <p:sldId id="264" r:id="rId7"/>
    <p:sldId id="265"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57" r:id="rId26"/>
    <p:sldId id="284" r:id="rId27"/>
    <p:sldId id="285" r:id="rId28"/>
    <p:sldId id="286" r:id="rId29"/>
    <p:sldId id="287" r:id="rId30"/>
    <p:sldId id="288" r:id="rId31"/>
    <p:sldId id="289" r:id="rId32"/>
    <p:sldId id="291" r:id="rId33"/>
    <p:sldId id="292" r:id="rId34"/>
    <p:sldId id="290" r:id="rId35"/>
    <p:sldId id="293" r:id="rId36"/>
    <p:sldId id="294" r:id="rId37"/>
    <p:sldId id="295" r:id="rId38"/>
    <p:sldId id="296" r:id="rId39"/>
    <p:sldId id="298" r:id="rId40"/>
    <p:sldId id="302" r:id="rId41"/>
    <p:sldId id="301" r:id="rId42"/>
    <p:sldId id="304" r:id="rId43"/>
    <p:sldId id="303" r:id="rId44"/>
    <p:sldId id="306" r:id="rId45"/>
    <p:sldId id="300" r:id="rId46"/>
    <p:sldId id="299" r:id="rId47"/>
    <p:sldId id="297" r:id="rId48"/>
    <p:sldId id="307" r:id="rId49"/>
    <p:sldId id="308" r:id="rId50"/>
    <p:sldId id="309" r:id="rId51"/>
  </p:sldIdLst>
  <p:sldSz cx="12192000" cy="6858000"/>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68" d="100"/>
          <a:sy n="68" d="100"/>
        </p:scale>
        <p:origin x="60"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B3DD0BD-4B08-4704-9710-9313FFE54D88}" type="datetimeFigureOut">
              <a:rPr lang="ru-RU" smtClean="0"/>
              <a:t>05.06.2015</a:t>
            </a:fld>
            <a:endParaRPr lang="ru-RU"/>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FC38307-6871-43D0-B646-082F921DB387}" type="slidenum">
              <a:rPr lang="ru-RU" smtClean="0"/>
              <a:t>‹#›</a:t>
            </a:fld>
            <a:endParaRPr lang="ru-RU"/>
          </a:p>
        </p:txBody>
      </p:sp>
    </p:spTree>
    <p:extLst>
      <p:ext uri="{BB962C8B-B14F-4D97-AF65-F5344CB8AC3E}">
        <p14:creationId xmlns:p14="http://schemas.microsoft.com/office/powerpoint/2010/main" val="43247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a:t>
            </a:fld>
            <a:endParaRPr lang="ru-RU"/>
          </a:p>
        </p:txBody>
      </p:sp>
    </p:spTree>
    <p:extLst>
      <p:ext uri="{BB962C8B-B14F-4D97-AF65-F5344CB8AC3E}">
        <p14:creationId xmlns:p14="http://schemas.microsoft.com/office/powerpoint/2010/main" val="20202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10</a:t>
            </a:fld>
            <a:endParaRPr lang="ru-RU"/>
          </a:p>
        </p:txBody>
      </p:sp>
    </p:spTree>
    <p:extLst>
      <p:ext uri="{BB962C8B-B14F-4D97-AF65-F5344CB8AC3E}">
        <p14:creationId xmlns:p14="http://schemas.microsoft.com/office/powerpoint/2010/main" val="86650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11</a:t>
            </a:fld>
            <a:endParaRPr lang="ru-RU"/>
          </a:p>
        </p:txBody>
      </p:sp>
    </p:spTree>
    <p:extLst>
      <p:ext uri="{BB962C8B-B14F-4D97-AF65-F5344CB8AC3E}">
        <p14:creationId xmlns:p14="http://schemas.microsoft.com/office/powerpoint/2010/main" val="311288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12</a:t>
            </a:fld>
            <a:endParaRPr lang="ru-RU"/>
          </a:p>
        </p:txBody>
      </p:sp>
    </p:spTree>
    <p:extLst>
      <p:ext uri="{BB962C8B-B14F-4D97-AF65-F5344CB8AC3E}">
        <p14:creationId xmlns:p14="http://schemas.microsoft.com/office/powerpoint/2010/main" val="4006156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13</a:t>
            </a:fld>
            <a:endParaRPr lang="ru-RU"/>
          </a:p>
        </p:txBody>
      </p:sp>
    </p:spTree>
    <p:extLst>
      <p:ext uri="{BB962C8B-B14F-4D97-AF65-F5344CB8AC3E}">
        <p14:creationId xmlns:p14="http://schemas.microsoft.com/office/powerpoint/2010/main" val="376224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14</a:t>
            </a:fld>
            <a:endParaRPr lang="ru-RU"/>
          </a:p>
        </p:txBody>
      </p:sp>
    </p:spTree>
    <p:extLst>
      <p:ext uri="{BB962C8B-B14F-4D97-AF65-F5344CB8AC3E}">
        <p14:creationId xmlns:p14="http://schemas.microsoft.com/office/powerpoint/2010/main" val="3111423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15</a:t>
            </a:fld>
            <a:endParaRPr lang="ru-RU"/>
          </a:p>
        </p:txBody>
      </p:sp>
    </p:spTree>
    <p:extLst>
      <p:ext uri="{BB962C8B-B14F-4D97-AF65-F5344CB8AC3E}">
        <p14:creationId xmlns:p14="http://schemas.microsoft.com/office/powerpoint/2010/main" val="37755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16</a:t>
            </a:fld>
            <a:endParaRPr lang="ru-RU"/>
          </a:p>
        </p:txBody>
      </p:sp>
    </p:spTree>
    <p:extLst>
      <p:ext uri="{BB962C8B-B14F-4D97-AF65-F5344CB8AC3E}">
        <p14:creationId xmlns:p14="http://schemas.microsoft.com/office/powerpoint/2010/main" val="669860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17</a:t>
            </a:fld>
            <a:endParaRPr lang="ru-RU"/>
          </a:p>
        </p:txBody>
      </p:sp>
    </p:spTree>
    <p:extLst>
      <p:ext uri="{BB962C8B-B14F-4D97-AF65-F5344CB8AC3E}">
        <p14:creationId xmlns:p14="http://schemas.microsoft.com/office/powerpoint/2010/main" val="2807760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18</a:t>
            </a:fld>
            <a:endParaRPr lang="ru-RU"/>
          </a:p>
        </p:txBody>
      </p:sp>
    </p:spTree>
    <p:extLst>
      <p:ext uri="{BB962C8B-B14F-4D97-AF65-F5344CB8AC3E}">
        <p14:creationId xmlns:p14="http://schemas.microsoft.com/office/powerpoint/2010/main" val="1800545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19</a:t>
            </a:fld>
            <a:endParaRPr lang="ru-RU"/>
          </a:p>
        </p:txBody>
      </p:sp>
    </p:spTree>
    <p:extLst>
      <p:ext uri="{BB962C8B-B14F-4D97-AF65-F5344CB8AC3E}">
        <p14:creationId xmlns:p14="http://schemas.microsoft.com/office/powerpoint/2010/main" val="10223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a:t>
            </a:fld>
            <a:endParaRPr lang="ru-RU"/>
          </a:p>
        </p:txBody>
      </p:sp>
    </p:spTree>
    <p:extLst>
      <p:ext uri="{BB962C8B-B14F-4D97-AF65-F5344CB8AC3E}">
        <p14:creationId xmlns:p14="http://schemas.microsoft.com/office/powerpoint/2010/main" val="334566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20</a:t>
            </a:fld>
            <a:endParaRPr lang="ru-RU"/>
          </a:p>
        </p:txBody>
      </p:sp>
    </p:spTree>
    <p:extLst>
      <p:ext uri="{BB962C8B-B14F-4D97-AF65-F5344CB8AC3E}">
        <p14:creationId xmlns:p14="http://schemas.microsoft.com/office/powerpoint/2010/main" val="3653351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21</a:t>
            </a:fld>
            <a:endParaRPr lang="ru-RU"/>
          </a:p>
        </p:txBody>
      </p:sp>
    </p:spTree>
    <p:extLst>
      <p:ext uri="{BB962C8B-B14F-4D97-AF65-F5344CB8AC3E}">
        <p14:creationId xmlns:p14="http://schemas.microsoft.com/office/powerpoint/2010/main" val="3607173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22</a:t>
            </a:fld>
            <a:endParaRPr lang="ru-RU"/>
          </a:p>
        </p:txBody>
      </p:sp>
    </p:spTree>
    <p:extLst>
      <p:ext uri="{BB962C8B-B14F-4D97-AF65-F5344CB8AC3E}">
        <p14:creationId xmlns:p14="http://schemas.microsoft.com/office/powerpoint/2010/main" val="250353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23</a:t>
            </a:fld>
            <a:endParaRPr lang="ru-RU"/>
          </a:p>
        </p:txBody>
      </p:sp>
    </p:spTree>
    <p:extLst>
      <p:ext uri="{BB962C8B-B14F-4D97-AF65-F5344CB8AC3E}">
        <p14:creationId xmlns:p14="http://schemas.microsoft.com/office/powerpoint/2010/main" val="1566866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24</a:t>
            </a:fld>
            <a:endParaRPr lang="ru-RU"/>
          </a:p>
        </p:txBody>
      </p:sp>
    </p:spTree>
    <p:extLst>
      <p:ext uri="{BB962C8B-B14F-4D97-AF65-F5344CB8AC3E}">
        <p14:creationId xmlns:p14="http://schemas.microsoft.com/office/powerpoint/2010/main" val="4170296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25</a:t>
            </a:fld>
            <a:endParaRPr lang="ru-RU"/>
          </a:p>
        </p:txBody>
      </p:sp>
    </p:spTree>
    <p:extLst>
      <p:ext uri="{BB962C8B-B14F-4D97-AF65-F5344CB8AC3E}">
        <p14:creationId xmlns:p14="http://schemas.microsoft.com/office/powerpoint/2010/main" val="3537305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26</a:t>
            </a:fld>
            <a:endParaRPr lang="ru-RU"/>
          </a:p>
        </p:txBody>
      </p:sp>
    </p:spTree>
    <p:extLst>
      <p:ext uri="{BB962C8B-B14F-4D97-AF65-F5344CB8AC3E}">
        <p14:creationId xmlns:p14="http://schemas.microsoft.com/office/powerpoint/2010/main" val="1076357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27</a:t>
            </a:fld>
            <a:endParaRPr lang="ru-RU"/>
          </a:p>
        </p:txBody>
      </p:sp>
    </p:spTree>
    <p:extLst>
      <p:ext uri="{BB962C8B-B14F-4D97-AF65-F5344CB8AC3E}">
        <p14:creationId xmlns:p14="http://schemas.microsoft.com/office/powerpoint/2010/main" val="351117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28</a:t>
            </a:fld>
            <a:endParaRPr lang="ru-RU"/>
          </a:p>
        </p:txBody>
      </p:sp>
    </p:spTree>
    <p:extLst>
      <p:ext uri="{BB962C8B-B14F-4D97-AF65-F5344CB8AC3E}">
        <p14:creationId xmlns:p14="http://schemas.microsoft.com/office/powerpoint/2010/main" val="1879592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29</a:t>
            </a:fld>
            <a:endParaRPr lang="ru-RU"/>
          </a:p>
        </p:txBody>
      </p:sp>
    </p:spTree>
    <p:extLst>
      <p:ext uri="{BB962C8B-B14F-4D97-AF65-F5344CB8AC3E}">
        <p14:creationId xmlns:p14="http://schemas.microsoft.com/office/powerpoint/2010/main" val="364772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3</a:t>
            </a:fld>
            <a:endParaRPr lang="ru-RU"/>
          </a:p>
        </p:txBody>
      </p:sp>
    </p:spTree>
    <p:extLst>
      <p:ext uri="{BB962C8B-B14F-4D97-AF65-F5344CB8AC3E}">
        <p14:creationId xmlns:p14="http://schemas.microsoft.com/office/powerpoint/2010/main" val="420293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4</a:t>
            </a:fld>
            <a:endParaRPr lang="ru-RU"/>
          </a:p>
        </p:txBody>
      </p:sp>
    </p:spTree>
    <p:extLst>
      <p:ext uri="{BB962C8B-B14F-4D97-AF65-F5344CB8AC3E}">
        <p14:creationId xmlns:p14="http://schemas.microsoft.com/office/powerpoint/2010/main" val="204063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5</a:t>
            </a:fld>
            <a:endParaRPr lang="ru-RU"/>
          </a:p>
        </p:txBody>
      </p:sp>
    </p:spTree>
    <p:extLst>
      <p:ext uri="{BB962C8B-B14F-4D97-AF65-F5344CB8AC3E}">
        <p14:creationId xmlns:p14="http://schemas.microsoft.com/office/powerpoint/2010/main" val="234143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6</a:t>
            </a:fld>
            <a:endParaRPr lang="ru-RU"/>
          </a:p>
        </p:txBody>
      </p:sp>
    </p:spTree>
    <p:extLst>
      <p:ext uri="{BB962C8B-B14F-4D97-AF65-F5344CB8AC3E}">
        <p14:creationId xmlns:p14="http://schemas.microsoft.com/office/powerpoint/2010/main" val="209748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7</a:t>
            </a:fld>
            <a:endParaRPr lang="ru-RU"/>
          </a:p>
        </p:txBody>
      </p:sp>
    </p:spTree>
    <p:extLst>
      <p:ext uri="{BB962C8B-B14F-4D97-AF65-F5344CB8AC3E}">
        <p14:creationId xmlns:p14="http://schemas.microsoft.com/office/powerpoint/2010/main" val="843514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8</a:t>
            </a:fld>
            <a:endParaRPr lang="ru-RU"/>
          </a:p>
        </p:txBody>
      </p:sp>
    </p:spTree>
    <p:extLst>
      <p:ext uri="{BB962C8B-B14F-4D97-AF65-F5344CB8AC3E}">
        <p14:creationId xmlns:p14="http://schemas.microsoft.com/office/powerpoint/2010/main" val="66259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FC38307-6871-43D0-B646-082F921DB387}" type="slidenum">
              <a:rPr lang="ru-RU" smtClean="0"/>
              <a:t>9</a:t>
            </a:fld>
            <a:endParaRPr lang="ru-RU"/>
          </a:p>
        </p:txBody>
      </p:sp>
    </p:spTree>
    <p:extLst>
      <p:ext uri="{BB962C8B-B14F-4D97-AF65-F5344CB8AC3E}">
        <p14:creationId xmlns:p14="http://schemas.microsoft.com/office/powerpoint/2010/main" val="7506865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ABF9BC0-6E1B-4F46-A13C-7D6D68FBECA9}" type="datetimeFigureOut">
              <a:rPr lang="ru-RU" smtClean="0"/>
              <a:t>05.06.2015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13D904-D4DB-46FC-BF39-F365B0C9A108}" type="slidenum">
              <a:rPr lang="ru-RU" smtClean="0"/>
              <a:t>‹#›</a:t>
            </a:fld>
            <a:endParaRPr lang="ru-RU"/>
          </a:p>
        </p:txBody>
      </p:sp>
      <p:pic>
        <p:nvPicPr>
          <p:cNvPr id="7" name="Рисунок 6"/>
          <p:cNvPicPr>
            <a:picLocks noChangeAspect="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1000"/>
                    </a14:imgEffect>
                  </a14:imgLayer>
                </a14:imgProps>
              </a:ext>
              <a:ext uri="{28A0092B-C50C-407E-A947-70E740481C1C}">
                <a14:useLocalDpi xmlns:a14="http://schemas.microsoft.com/office/drawing/2010/main" val="0"/>
              </a:ext>
            </a:extLst>
          </a:blip>
          <a:stretch>
            <a:fillRect/>
          </a:stretch>
        </p:blipFill>
        <p:spPr>
          <a:xfrm rot="16200000">
            <a:off x="2687829" y="-2675475"/>
            <a:ext cx="6816346" cy="12192000"/>
          </a:xfrm>
          <a:prstGeom prst="rect">
            <a:avLst/>
          </a:prstGeom>
        </p:spPr>
      </p:pic>
    </p:spTree>
    <p:extLst>
      <p:ext uri="{BB962C8B-B14F-4D97-AF65-F5344CB8AC3E}">
        <p14:creationId xmlns:p14="http://schemas.microsoft.com/office/powerpoint/2010/main" val="417917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BF9BC0-6E1B-4F46-A13C-7D6D68FBECA9}" type="datetimeFigureOut">
              <a:rPr lang="ru-RU" smtClean="0"/>
              <a:t>05.06.2015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13D904-D4DB-46FC-BF39-F365B0C9A108}" type="slidenum">
              <a:rPr lang="ru-RU" smtClean="0"/>
              <a:t>‹#›</a:t>
            </a:fld>
            <a:endParaRPr lang="ru-RU"/>
          </a:p>
        </p:txBody>
      </p:sp>
    </p:spTree>
    <p:extLst>
      <p:ext uri="{BB962C8B-B14F-4D97-AF65-F5344CB8AC3E}">
        <p14:creationId xmlns:p14="http://schemas.microsoft.com/office/powerpoint/2010/main" val="416081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BF9BC0-6E1B-4F46-A13C-7D6D68FBECA9}" type="datetimeFigureOut">
              <a:rPr lang="ru-RU" smtClean="0"/>
              <a:t>05.06.2015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13D904-D4DB-46FC-BF39-F365B0C9A108}" type="slidenum">
              <a:rPr lang="ru-RU" smtClean="0"/>
              <a:t>‹#›</a:t>
            </a:fld>
            <a:endParaRPr lang="ru-RU"/>
          </a:p>
        </p:txBody>
      </p:sp>
    </p:spTree>
    <p:extLst>
      <p:ext uri="{BB962C8B-B14F-4D97-AF65-F5344CB8AC3E}">
        <p14:creationId xmlns:p14="http://schemas.microsoft.com/office/powerpoint/2010/main" val="391931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BF9BC0-6E1B-4F46-A13C-7D6D68FBECA9}" type="datetimeFigureOut">
              <a:rPr lang="ru-RU" smtClean="0"/>
              <a:t>05.06.2015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13D904-D4DB-46FC-BF39-F365B0C9A108}" type="slidenum">
              <a:rPr lang="ru-RU" smtClean="0"/>
              <a:t>‹#›</a:t>
            </a:fld>
            <a:endParaRPr lang="ru-RU"/>
          </a:p>
        </p:txBody>
      </p:sp>
    </p:spTree>
    <p:extLst>
      <p:ext uri="{BB962C8B-B14F-4D97-AF65-F5344CB8AC3E}">
        <p14:creationId xmlns:p14="http://schemas.microsoft.com/office/powerpoint/2010/main" val="33727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ABF9BC0-6E1B-4F46-A13C-7D6D68FBECA9}" type="datetimeFigureOut">
              <a:rPr lang="ru-RU" smtClean="0"/>
              <a:t>05.06.2015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13D904-D4DB-46FC-BF39-F365B0C9A108}" type="slidenum">
              <a:rPr lang="ru-RU" smtClean="0"/>
              <a:t>‹#›</a:t>
            </a:fld>
            <a:endParaRPr lang="ru-RU"/>
          </a:p>
        </p:txBody>
      </p:sp>
    </p:spTree>
    <p:extLst>
      <p:ext uri="{BB962C8B-B14F-4D97-AF65-F5344CB8AC3E}">
        <p14:creationId xmlns:p14="http://schemas.microsoft.com/office/powerpoint/2010/main" val="21332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BF9BC0-6E1B-4F46-A13C-7D6D68FBECA9}" type="datetimeFigureOut">
              <a:rPr lang="ru-RU" smtClean="0"/>
              <a:t>05.06.2015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13D904-D4DB-46FC-BF39-F365B0C9A108}" type="slidenum">
              <a:rPr lang="ru-RU" smtClean="0"/>
              <a:t>‹#›</a:t>
            </a:fld>
            <a:endParaRPr lang="ru-RU"/>
          </a:p>
        </p:txBody>
      </p:sp>
    </p:spTree>
    <p:extLst>
      <p:ext uri="{BB962C8B-B14F-4D97-AF65-F5344CB8AC3E}">
        <p14:creationId xmlns:p14="http://schemas.microsoft.com/office/powerpoint/2010/main" val="59540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ABF9BC0-6E1B-4F46-A13C-7D6D68FBECA9}" type="datetimeFigureOut">
              <a:rPr lang="ru-RU" smtClean="0"/>
              <a:t>05.06.2015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13D904-D4DB-46FC-BF39-F365B0C9A108}" type="slidenum">
              <a:rPr lang="ru-RU" smtClean="0"/>
              <a:t>‹#›</a:t>
            </a:fld>
            <a:endParaRPr lang="ru-RU"/>
          </a:p>
        </p:txBody>
      </p:sp>
    </p:spTree>
    <p:extLst>
      <p:ext uri="{BB962C8B-B14F-4D97-AF65-F5344CB8AC3E}">
        <p14:creationId xmlns:p14="http://schemas.microsoft.com/office/powerpoint/2010/main" val="425873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BF9BC0-6E1B-4F46-A13C-7D6D68FBECA9}" type="datetimeFigureOut">
              <a:rPr lang="ru-RU" smtClean="0"/>
              <a:t>05.06.2015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13D904-D4DB-46FC-BF39-F365B0C9A108}" type="slidenum">
              <a:rPr lang="ru-RU" smtClean="0"/>
              <a:t>‹#›</a:t>
            </a:fld>
            <a:endParaRPr lang="ru-RU"/>
          </a:p>
        </p:txBody>
      </p:sp>
    </p:spTree>
    <p:extLst>
      <p:ext uri="{BB962C8B-B14F-4D97-AF65-F5344CB8AC3E}">
        <p14:creationId xmlns:p14="http://schemas.microsoft.com/office/powerpoint/2010/main" val="303853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BF9BC0-6E1B-4F46-A13C-7D6D68FBECA9}" type="datetimeFigureOut">
              <a:rPr lang="ru-RU" smtClean="0"/>
              <a:t>05.06.2015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13D904-D4DB-46FC-BF39-F365B0C9A108}" type="slidenum">
              <a:rPr lang="ru-RU" smtClean="0"/>
              <a:t>‹#›</a:t>
            </a:fld>
            <a:endParaRPr lang="ru-RU"/>
          </a:p>
        </p:txBody>
      </p:sp>
    </p:spTree>
    <p:extLst>
      <p:ext uri="{BB962C8B-B14F-4D97-AF65-F5344CB8AC3E}">
        <p14:creationId xmlns:p14="http://schemas.microsoft.com/office/powerpoint/2010/main" val="383458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ABF9BC0-6E1B-4F46-A13C-7D6D68FBECA9}" type="datetimeFigureOut">
              <a:rPr lang="ru-RU" smtClean="0"/>
              <a:t>05.06.2015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13D904-D4DB-46FC-BF39-F365B0C9A108}" type="slidenum">
              <a:rPr lang="ru-RU" smtClean="0"/>
              <a:t>‹#›</a:t>
            </a:fld>
            <a:endParaRPr lang="ru-RU"/>
          </a:p>
        </p:txBody>
      </p:sp>
    </p:spTree>
    <p:extLst>
      <p:ext uri="{BB962C8B-B14F-4D97-AF65-F5344CB8AC3E}">
        <p14:creationId xmlns:p14="http://schemas.microsoft.com/office/powerpoint/2010/main" val="6768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ABF9BC0-6E1B-4F46-A13C-7D6D68FBECA9}" type="datetimeFigureOut">
              <a:rPr lang="ru-RU" smtClean="0"/>
              <a:t>05.06.2015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13D904-D4DB-46FC-BF39-F365B0C9A108}" type="slidenum">
              <a:rPr lang="ru-RU" smtClean="0"/>
              <a:t>‹#›</a:t>
            </a:fld>
            <a:endParaRPr lang="ru-RU"/>
          </a:p>
        </p:txBody>
      </p:sp>
    </p:spTree>
    <p:extLst>
      <p:ext uri="{BB962C8B-B14F-4D97-AF65-F5344CB8AC3E}">
        <p14:creationId xmlns:p14="http://schemas.microsoft.com/office/powerpoint/2010/main" val="38111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F9BC0-6E1B-4F46-A13C-7D6D68FBECA9}" type="datetimeFigureOut">
              <a:rPr lang="ru-RU" smtClean="0"/>
              <a:t>05.06.2015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3D904-D4DB-46FC-BF39-F365B0C9A108}" type="slidenum">
              <a:rPr lang="ru-RU" smtClean="0"/>
              <a:t>‹#›</a:t>
            </a:fld>
            <a:endParaRPr lang="ru-RU"/>
          </a:p>
        </p:txBody>
      </p:sp>
    </p:spTree>
    <p:extLst>
      <p:ext uri="{BB962C8B-B14F-4D97-AF65-F5344CB8AC3E}">
        <p14:creationId xmlns:p14="http://schemas.microsoft.com/office/powerpoint/2010/main" val="6301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a:bodyPr>
          <a:lstStyle/>
          <a:p>
            <a:r>
              <a:rPr lang="ru-RU" b="1" dirty="0" smtClean="0"/>
              <a:t>«</a:t>
            </a:r>
            <a:endParaRPr lang="ru-RU" dirty="0"/>
          </a:p>
        </p:txBody>
      </p:sp>
      <p:sp>
        <p:nvSpPr>
          <p:cNvPr id="2" name="TextBox 1"/>
          <p:cNvSpPr txBox="1"/>
          <p:nvPr/>
        </p:nvSpPr>
        <p:spPr>
          <a:xfrm rot="16200000">
            <a:off x="3461588" y="8193"/>
            <a:ext cx="3995528" cy="6801862"/>
          </a:xfrm>
          <a:prstGeom prst="rect">
            <a:avLst/>
          </a:prstGeom>
          <a:noFill/>
        </p:spPr>
        <p:txBody>
          <a:bodyPr wrap="square" rtlCol="0" anchor="ctr">
            <a:spAutoFit/>
          </a:bodyPr>
          <a:lstStyle/>
          <a:p>
            <a:pPr algn="ctr"/>
            <a:r>
              <a:rPr lang="ru-RU" sz="5400" b="1" smtClean="0">
                <a:latin typeface="+mj-lt"/>
              </a:rPr>
              <a:t>П</a:t>
            </a:r>
            <a:r>
              <a:rPr lang="ru-RU" sz="5400" b="1" smtClean="0">
                <a:latin typeface="+mj-lt"/>
              </a:rPr>
              <a:t>одвижные</a:t>
            </a:r>
          </a:p>
          <a:p>
            <a:pPr algn="ctr"/>
            <a:r>
              <a:rPr lang="ru-RU" sz="5400" b="1" smtClean="0">
                <a:latin typeface="+mj-lt"/>
              </a:rPr>
              <a:t>игры </a:t>
            </a:r>
            <a:r>
              <a:rPr lang="ru-RU" sz="5400" b="1" dirty="0" smtClean="0">
                <a:latin typeface="+mj-lt"/>
              </a:rPr>
              <a:t>народов </a:t>
            </a:r>
            <a:r>
              <a:rPr lang="ru-RU" sz="5400" b="1" dirty="0" err="1" smtClean="0">
                <a:latin typeface="+mj-lt"/>
              </a:rPr>
              <a:t>Прикамья</a:t>
            </a:r>
            <a:r>
              <a:rPr lang="ru-RU" sz="5400" b="1" dirty="0" smtClean="0">
                <a:latin typeface="+mj-lt"/>
              </a:rPr>
              <a:t>:</a:t>
            </a:r>
          </a:p>
          <a:p>
            <a:pPr algn="ctr"/>
            <a:r>
              <a:rPr lang="ru-RU" sz="4400" b="1" dirty="0" smtClean="0">
                <a:latin typeface="+mj-lt"/>
              </a:rPr>
              <a:t>русских,</a:t>
            </a:r>
          </a:p>
          <a:p>
            <a:pPr algn="ctr"/>
            <a:r>
              <a:rPr lang="ru-RU" sz="4400" b="1" dirty="0" smtClean="0">
                <a:latin typeface="+mj-lt"/>
              </a:rPr>
              <a:t> </a:t>
            </a:r>
            <a:r>
              <a:rPr lang="ru-RU" sz="4400" b="1" dirty="0" err="1" smtClean="0">
                <a:latin typeface="+mj-lt"/>
              </a:rPr>
              <a:t>коми</a:t>
            </a:r>
            <a:r>
              <a:rPr lang="ru-RU" sz="4400" b="1" dirty="0" smtClean="0">
                <a:latin typeface="+mj-lt"/>
              </a:rPr>
              <a:t>,</a:t>
            </a:r>
          </a:p>
          <a:p>
            <a:pPr algn="ctr"/>
            <a:r>
              <a:rPr lang="ru-RU" sz="4400" b="1" dirty="0" smtClean="0">
                <a:latin typeface="+mj-lt"/>
              </a:rPr>
              <a:t> татар, удмуртов, башкир</a:t>
            </a:r>
            <a:r>
              <a:rPr lang="ru-RU" sz="3200" b="1" dirty="0">
                <a:latin typeface="+mj-lt"/>
              </a:rPr>
              <a:t>.</a:t>
            </a:r>
            <a:r>
              <a:rPr lang="ru-RU" sz="3200" b="1" dirty="0" smtClean="0">
                <a:latin typeface="+mj-lt"/>
              </a:rPr>
              <a:t> </a:t>
            </a:r>
            <a:endParaRPr lang="ru-RU" sz="3200" b="1" dirty="0">
              <a:latin typeface="+mj-lt"/>
            </a:endParaRPr>
          </a:p>
        </p:txBody>
      </p:sp>
    </p:spTree>
    <p:extLst>
      <p:ext uri="{BB962C8B-B14F-4D97-AF65-F5344CB8AC3E}">
        <p14:creationId xmlns:p14="http://schemas.microsoft.com/office/powerpoint/2010/main" val="127941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subTitle" idx="1"/>
          </p:nvPr>
        </p:nvSpPr>
        <p:spPr bwMode="auto">
          <a:xfrm rot="16200000">
            <a:off x="2533168" y="563151"/>
            <a:ext cx="413467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ru-RU" sz="18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Ловишка</a:t>
            </a:r>
            <a:r>
              <a:rPr kumimoji="0" lang="ru-RU"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в кругу»</a:t>
            </a:r>
            <a:endParaRPr kumimoji="0" lang="ru-RU" sz="1100" b="0" i="0" u="none" strike="noStrike" cap="none" normalizeH="0" baseline="0" dirty="0" smtClean="0">
              <a:ln>
                <a:noFill/>
              </a:ln>
              <a:solidFill>
                <a:schemeClr val="tx1"/>
              </a:solidFill>
              <a:effectLst/>
              <a:latin typeface="Arial" panose="020B0604020202020204"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На площадке чертят большой круг. В середине круга кладут палку. Длина палки должна быть значительно меньше диаметра круга. Величина круга от 3 м и более в зависимости от количества играющих. Все участники игры стоят в кругу, один из них - </a:t>
            </a:r>
            <a:r>
              <a:rPr kumimoji="0" lang="ru-RU"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ловишка</a:t>
            </a:r>
            <a:r>
              <a:rPr kumimoji="0" lang="ru-RU"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Он бегает за детьми и старается кого-то поймать. Пойманный игрок становится </a:t>
            </a:r>
            <a:r>
              <a:rPr kumimoji="0" lang="ru-RU"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ловишкой</a:t>
            </a:r>
            <a:r>
              <a:rPr kumimoji="0" lang="ru-RU"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sz="1100" b="0" i="0" u="none" strike="noStrike" cap="none" normalizeH="0" baseline="0" dirty="0" smtClean="0">
              <a:ln>
                <a:noFill/>
              </a:ln>
              <a:solidFill>
                <a:schemeClr val="tx1"/>
              </a:solidFill>
              <a:effectLst/>
              <a:latin typeface="Arial" panose="020B0604020202020204"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800" b="0"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Правила игры.</a:t>
            </a:r>
            <a:r>
              <a:rPr kumimoji="0" lang="ru-RU"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Ловишка</a:t>
            </a:r>
            <a:r>
              <a:rPr kumimoji="0" lang="ru-RU"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во время игры не должен перепрыгивать через палку. Это действие могут совершать только участники игры. Вставать на палку ногами запрещается. Пойманный игрок не имеет права вырываться из рук </a:t>
            </a:r>
            <a:r>
              <a:rPr kumimoji="0" lang="ru-RU"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ловишки</a:t>
            </a:r>
            <a:r>
              <a:rPr kumimoji="0" lang="ru-RU"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ru-RU"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066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92500" lnSpcReduction="10000"/>
          </a:bodyPr>
          <a:lstStyle/>
          <a:p>
            <a:r>
              <a:rPr lang="ru-RU" b="1" dirty="0"/>
              <a:t>«Заря»</a:t>
            </a:r>
            <a:endParaRPr lang="ru-RU" dirty="0"/>
          </a:p>
          <a:p>
            <a:r>
              <a:rPr lang="ru-RU" dirty="0"/>
              <a:t>Дети встают в круг, руки держат за спиной, а один из играющих - заря - ходит сзади с лентой и говорит: </a:t>
            </a:r>
          </a:p>
          <a:p>
            <a:r>
              <a:rPr lang="ru-RU" dirty="0"/>
              <a:t/>
            </a:r>
            <a:br>
              <a:rPr lang="ru-RU" dirty="0"/>
            </a:br>
            <a:r>
              <a:rPr lang="ru-RU" dirty="0"/>
              <a:t>Заря-зарница,</a:t>
            </a:r>
          </a:p>
          <a:p>
            <a:r>
              <a:rPr lang="ru-RU" dirty="0"/>
              <a:t>Красная девица,</a:t>
            </a:r>
          </a:p>
          <a:p>
            <a:r>
              <a:rPr lang="ru-RU" dirty="0"/>
              <a:t>По полю ходила,</a:t>
            </a:r>
          </a:p>
          <a:p>
            <a:r>
              <a:rPr lang="ru-RU" dirty="0"/>
              <a:t>Ключи обронила,</a:t>
            </a:r>
          </a:p>
          <a:p>
            <a:r>
              <a:rPr lang="ru-RU" dirty="0"/>
              <a:t>Ключи золотые,</a:t>
            </a:r>
          </a:p>
          <a:p>
            <a:r>
              <a:rPr lang="ru-RU" dirty="0"/>
              <a:t>Ленты голубые,</a:t>
            </a:r>
          </a:p>
          <a:p>
            <a:r>
              <a:rPr lang="ru-RU" dirty="0"/>
              <a:t>Кольца обвитые -</a:t>
            </a:r>
          </a:p>
          <a:p>
            <a:r>
              <a:rPr lang="ru-RU" dirty="0"/>
              <a:t>За водой пошла.</a:t>
            </a:r>
          </a:p>
          <a:p>
            <a:r>
              <a:rPr lang="ru-RU" dirty="0"/>
              <a:t/>
            </a:r>
            <a:br>
              <a:rPr lang="ru-RU" dirty="0"/>
            </a:br>
            <a:r>
              <a:rPr lang="ru-RU" dirty="0"/>
              <a:t>С последними словами водящий осторожно кладет ленту на плечо одному из играющих, который, заметив это, быстро берет ленту, и они оба бегут в разные стороны по кругу. Тот, кто останется без места, становится зарей. Игра повторяется.</a:t>
            </a:r>
          </a:p>
          <a:p>
            <a:r>
              <a:rPr lang="ru-RU" dirty="0"/>
              <a:t> </a:t>
            </a:r>
            <a:r>
              <a:rPr lang="ru-RU" i="1" u="sng" dirty="0"/>
              <a:t>Правила игры.</a:t>
            </a:r>
            <a:r>
              <a:rPr lang="ru-RU" dirty="0"/>
              <a:t> Бегущие не должны пересекать круг. Играющие не поворачиваются, пока водящий выбирает, кому положить на плечо платок. </a:t>
            </a:r>
          </a:p>
          <a:p>
            <a:endParaRPr lang="ru-RU" dirty="0"/>
          </a:p>
        </p:txBody>
      </p:sp>
    </p:spTree>
    <p:extLst>
      <p:ext uri="{BB962C8B-B14F-4D97-AF65-F5344CB8AC3E}">
        <p14:creationId xmlns:p14="http://schemas.microsoft.com/office/powerpoint/2010/main" val="198584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a:bodyPr>
          <a:lstStyle/>
          <a:p>
            <a:r>
              <a:rPr lang="ru-RU" b="1" dirty="0"/>
              <a:t>«Игровая»</a:t>
            </a:r>
            <a:endParaRPr lang="ru-RU" dirty="0"/>
          </a:p>
          <a:p>
            <a:r>
              <a:rPr lang="ru-RU" dirty="0"/>
              <a:t>Дети встают в круг, берутся за руки. В центре находится ведущий Играющие ходят по кругу и говорят нараспев слова: </a:t>
            </a:r>
          </a:p>
          <a:p>
            <a:r>
              <a:rPr lang="ru-RU" dirty="0"/>
              <a:t/>
            </a:r>
            <a:br>
              <a:rPr lang="ru-RU" dirty="0"/>
            </a:br>
            <a:r>
              <a:rPr lang="ru-RU" dirty="0"/>
              <a:t>А дядюшки Трифона</a:t>
            </a:r>
          </a:p>
          <a:p>
            <a:r>
              <a:rPr lang="ru-RU" dirty="0"/>
              <a:t>Было семеро детей,</a:t>
            </a:r>
          </a:p>
          <a:p>
            <a:r>
              <a:rPr lang="ru-RU" dirty="0"/>
              <a:t>Семеро сыновей</a:t>
            </a:r>
          </a:p>
          <a:p>
            <a:r>
              <a:rPr lang="ru-RU" dirty="0"/>
              <a:t>Они не пили, не ели,</a:t>
            </a:r>
          </a:p>
          <a:p>
            <a:r>
              <a:rPr lang="ru-RU" dirty="0"/>
              <a:t>Друг на друга смотрели.</a:t>
            </a:r>
          </a:p>
          <a:p>
            <a:r>
              <a:rPr lang="ru-RU" dirty="0"/>
              <a:t>Разом делали, как я!</a:t>
            </a:r>
          </a:p>
          <a:p>
            <a:r>
              <a:rPr lang="ru-RU" dirty="0"/>
              <a:t/>
            </a:r>
            <a:br>
              <a:rPr lang="ru-RU" dirty="0"/>
            </a:br>
            <a:r>
              <a:rPr lang="ru-RU" dirty="0"/>
              <a:t>При последних словах все начинают повторять его жесты. Тот, кто повторил движения лучше всех, становится в</a:t>
            </a:r>
            <a:r>
              <a:rPr lang="ru-RU" i="1" u="sng" dirty="0"/>
              <a:t>едущим. </a:t>
            </a:r>
            <a:endParaRPr lang="ru-RU" dirty="0"/>
          </a:p>
          <a:p>
            <a:r>
              <a:rPr lang="ru-RU" i="1" u="sng" dirty="0"/>
              <a:t>Правила игры. </a:t>
            </a:r>
            <a:r>
              <a:rPr lang="ru-RU" dirty="0"/>
              <a:t>При повторении игры дети, стоящие в кругу, идут в противоположную сторону.</a:t>
            </a:r>
          </a:p>
          <a:p>
            <a:endParaRPr lang="ru-RU" dirty="0"/>
          </a:p>
        </p:txBody>
      </p:sp>
    </p:spTree>
    <p:extLst>
      <p:ext uri="{BB962C8B-B14F-4D97-AF65-F5344CB8AC3E}">
        <p14:creationId xmlns:p14="http://schemas.microsoft.com/office/powerpoint/2010/main" val="28781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92500" lnSpcReduction="10000"/>
          </a:bodyPr>
          <a:lstStyle/>
          <a:p>
            <a:r>
              <a:rPr lang="ru-RU" b="1" dirty="0"/>
              <a:t>«Почта»</a:t>
            </a:r>
            <a:endParaRPr lang="ru-RU" dirty="0"/>
          </a:p>
          <a:p>
            <a:r>
              <a:rPr lang="ru-RU" dirty="0"/>
              <a:t>Игра начинается с переклички водящего с игроками: </a:t>
            </a:r>
          </a:p>
          <a:p>
            <a:r>
              <a:rPr lang="ru-RU" dirty="0"/>
              <a:t/>
            </a:r>
            <a:br>
              <a:rPr lang="ru-RU" dirty="0"/>
            </a:br>
            <a:r>
              <a:rPr lang="ru-RU" dirty="0"/>
              <a:t>- Динь, динь, динь! </a:t>
            </a:r>
          </a:p>
          <a:p>
            <a:r>
              <a:rPr lang="ru-RU" dirty="0"/>
              <a:t>- Кто там? </a:t>
            </a:r>
          </a:p>
          <a:p>
            <a:r>
              <a:rPr lang="ru-RU" dirty="0"/>
              <a:t>- Почта! </a:t>
            </a:r>
          </a:p>
          <a:p>
            <a:r>
              <a:rPr lang="ru-RU" dirty="0"/>
              <a:t>- Откуда? </a:t>
            </a:r>
          </a:p>
          <a:p>
            <a:r>
              <a:rPr lang="ru-RU" dirty="0"/>
              <a:t>- Из города... </a:t>
            </a:r>
          </a:p>
          <a:p>
            <a:r>
              <a:rPr lang="ru-RU" dirty="0"/>
              <a:t>- А что в городе делают? </a:t>
            </a:r>
          </a:p>
          <a:p>
            <a:r>
              <a:rPr lang="ru-RU" dirty="0"/>
              <a:t/>
            </a:r>
            <a:br>
              <a:rPr lang="ru-RU" dirty="0"/>
            </a:br>
            <a:r>
              <a:rPr lang="ru-RU" dirty="0"/>
              <a:t>Водящий может сказать, что в городе танцуют, поют, прыгают и т. д. Все играющие должны делать то, что сказал водящий. А тот, кто плохо выполняет задание, отдает фант. Игра заканчивается, как только водящий наберет пять фантов. Играющие, чьи фанты у водящего, должны их выкупить. Водящий придумывает для них интересные задания. Дети читают стихи, рассказывают смешные истории, вспоминают загадки, имитируют </a:t>
            </a:r>
            <a:r>
              <a:rPr lang="ru-RU" i="1" u="sng" dirty="0"/>
              <a:t>движения животных. Затем выбирают нового водящего и игра повторяется. </a:t>
            </a:r>
            <a:endParaRPr lang="ru-RU" dirty="0"/>
          </a:p>
          <a:p>
            <a:r>
              <a:rPr lang="ru-RU" i="1" u="sng" dirty="0"/>
              <a:t>Правила игры</a:t>
            </a:r>
            <a:r>
              <a:rPr lang="ru-RU" dirty="0"/>
              <a:t>. Задания могут придумывать и сами участники игры. </a:t>
            </a:r>
          </a:p>
          <a:p>
            <a:endParaRPr lang="ru-RU" dirty="0"/>
          </a:p>
        </p:txBody>
      </p:sp>
    </p:spTree>
    <p:extLst>
      <p:ext uri="{BB962C8B-B14F-4D97-AF65-F5344CB8AC3E}">
        <p14:creationId xmlns:p14="http://schemas.microsoft.com/office/powerpoint/2010/main" val="147122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55000" lnSpcReduction="20000"/>
          </a:bodyPr>
          <a:lstStyle/>
          <a:p>
            <a:r>
              <a:rPr lang="ru-RU" b="1" dirty="0"/>
              <a:t>«Коршун»</a:t>
            </a:r>
            <a:endParaRPr lang="ru-RU" dirty="0"/>
          </a:p>
          <a:p>
            <a:r>
              <a:rPr lang="ru-RU" dirty="0"/>
              <a:t>Играющие выбирают коршуна и наседку, остальные - цыплята. Коршун роет ямку, а наседка с цыплятами ходит вокруг него и нараспев говорит слова: </a:t>
            </a:r>
          </a:p>
          <a:p>
            <a:r>
              <a:rPr lang="ru-RU" dirty="0"/>
              <a:t/>
            </a:r>
            <a:br>
              <a:rPr lang="ru-RU" dirty="0"/>
            </a:br>
            <a:r>
              <a:rPr lang="ru-RU" dirty="0"/>
              <a:t>Вокруг коршуна хожу,</a:t>
            </a:r>
          </a:p>
          <a:p>
            <a:r>
              <a:rPr lang="ru-RU" dirty="0"/>
              <a:t> По три денежки ношу, </a:t>
            </a:r>
          </a:p>
          <a:p>
            <a:r>
              <a:rPr lang="ru-RU" dirty="0"/>
              <a:t>По копеечке, </a:t>
            </a:r>
          </a:p>
          <a:p>
            <a:r>
              <a:rPr lang="ru-RU" dirty="0"/>
              <a:t>По </a:t>
            </a:r>
            <a:r>
              <a:rPr lang="ru-RU" dirty="0" err="1"/>
              <a:t>совелочке</a:t>
            </a:r>
            <a:r>
              <a:rPr lang="ru-RU" dirty="0"/>
              <a:t>. </a:t>
            </a:r>
          </a:p>
          <a:p>
            <a:r>
              <a:rPr lang="ru-RU" dirty="0"/>
              <a:t/>
            </a:r>
            <a:br>
              <a:rPr lang="ru-RU" dirty="0"/>
            </a:br>
            <a:r>
              <a:rPr lang="ru-RU" dirty="0"/>
              <a:t>Коршун продолжает рыть землю, он ходит вокруг ямки, встает, машет крыльями, приседает. Наседка с цыплятами останавливается, спрашивает коршуна:  </a:t>
            </a:r>
          </a:p>
          <a:p>
            <a:r>
              <a:rPr lang="ru-RU" dirty="0"/>
              <a:t/>
            </a:r>
            <a:br>
              <a:rPr lang="ru-RU" dirty="0"/>
            </a:br>
            <a:r>
              <a:rPr lang="ru-RU" dirty="0"/>
              <a:t>- Коршун, коршун, что ты делаешь?</a:t>
            </a:r>
          </a:p>
          <a:p>
            <a:r>
              <a:rPr lang="ru-RU" dirty="0"/>
              <a:t>- Ямку рою.</a:t>
            </a:r>
          </a:p>
          <a:p>
            <a:r>
              <a:rPr lang="ru-RU" dirty="0"/>
              <a:t>- На что тебе ямка?</a:t>
            </a:r>
          </a:p>
          <a:p>
            <a:r>
              <a:rPr lang="ru-RU" dirty="0"/>
              <a:t>- Копеечку ищу</a:t>
            </a:r>
          </a:p>
          <a:p>
            <a:r>
              <a:rPr lang="ru-RU" dirty="0"/>
              <a:t>- На что тебе копеечка?</a:t>
            </a:r>
          </a:p>
          <a:p>
            <a:r>
              <a:rPr lang="ru-RU" dirty="0"/>
              <a:t>- Иголочку куплю.</a:t>
            </a:r>
          </a:p>
          <a:p>
            <a:r>
              <a:rPr lang="ru-RU" dirty="0"/>
              <a:t>- Зачем тебе иголочка?</a:t>
            </a:r>
          </a:p>
          <a:p>
            <a:r>
              <a:rPr lang="ru-RU" dirty="0"/>
              <a:t>        - Мешочек сшить. Зачем мешочек?</a:t>
            </a:r>
          </a:p>
          <a:p>
            <a:r>
              <a:rPr lang="ru-RU" dirty="0"/>
              <a:t>         - Камешки класть.</a:t>
            </a:r>
          </a:p>
          <a:p>
            <a:r>
              <a:rPr lang="ru-RU" dirty="0"/>
              <a:t>         - Зачем тебе камешки?</a:t>
            </a:r>
          </a:p>
          <a:p>
            <a:r>
              <a:rPr lang="ru-RU" dirty="0"/>
              <a:t>- В твоих деток кидать.</a:t>
            </a:r>
          </a:p>
          <a:p>
            <a:r>
              <a:rPr lang="ru-RU" dirty="0"/>
              <a:t>- За что?</a:t>
            </a:r>
          </a:p>
          <a:p>
            <a:r>
              <a:rPr lang="ru-RU" dirty="0"/>
              <a:t>- Ко мне в огород лазят!</a:t>
            </a:r>
          </a:p>
          <a:p>
            <a:r>
              <a:rPr lang="ru-RU" dirty="0"/>
              <a:t>- Ты бы делал забор выше, </a:t>
            </a:r>
          </a:p>
          <a:p>
            <a:r>
              <a:rPr lang="ru-RU" dirty="0"/>
              <a:t>Коли не умеешь, так лови их.</a:t>
            </a:r>
          </a:p>
          <a:p>
            <a:r>
              <a:rPr lang="ru-RU" dirty="0"/>
              <a:t/>
            </a:r>
            <a:br>
              <a:rPr lang="ru-RU" dirty="0"/>
            </a:br>
            <a:r>
              <a:rPr lang="ru-RU" dirty="0"/>
              <a:t>Коршун старается поймать цыплят, наседка защищает их, гонит коршуна: "Ши, ши, злодей!" </a:t>
            </a:r>
          </a:p>
          <a:p>
            <a:r>
              <a:rPr lang="ru-RU" dirty="0"/>
              <a:t>Пойманный цыпленок выходит из игры, а коршун продолжает ловить следующего. Игра кончается, когда поймано несколько цыплят. </a:t>
            </a:r>
          </a:p>
          <a:p>
            <a:r>
              <a:rPr lang="ru-RU" i="1" u="sng" dirty="0"/>
              <a:t>Правила игры.</a:t>
            </a:r>
            <a:r>
              <a:rPr lang="ru-RU" dirty="0"/>
              <a:t> Цыплятам следует крепко держать друг друга за пояс. Тот, кто не удержался в цепи, должен постараться быстро встать на свое место. Курица, защищая цыплят от коршуна, не имеет права отталкивать его руками.</a:t>
            </a:r>
          </a:p>
          <a:p>
            <a:endParaRPr lang="ru-RU" dirty="0"/>
          </a:p>
        </p:txBody>
      </p:sp>
    </p:spTree>
    <p:extLst>
      <p:ext uri="{BB962C8B-B14F-4D97-AF65-F5344CB8AC3E}">
        <p14:creationId xmlns:p14="http://schemas.microsoft.com/office/powerpoint/2010/main" val="1993657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a:bodyPr>
          <a:lstStyle/>
          <a:p>
            <a:r>
              <a:rPr lang="ru-RU" b="1" dirty="0"/>
              <a:t>«Большой мяч»</a:t>
            </a:r>
            <a:endParaRPr lang="ru-RU" dirty="0"/>
          </a:p>
          <a:p>
            <a:r>
              <a:rPr lang="ru-RU" dirty="0"/>
              <a:t>Для игры нужен большой мяч. Играющие становятся в круг и берутся за руки. Водящий с мячом находится в середине круга. Он старается выкатить мяч из круга ногами, и тот, кто пропустил мяч между ног, становится водящим. Но он встает за кругом Играющие поворачиваются спиной к центру. Теперь водящему нужно вкатить мяч в круг. Когда же мяч попадает в круг, играющие опять поворачиваются лицом друг к другу, а в середину встает тот, кто пропустил мяч Игра повторяется. </a:t>
            </a:r>
          </a:p>
          <a:p>
            <a:r>
              <a:rPr lang="ru-RU" i="1" u="sng" dirty="0"/>
              <a:t>Правила игры</a:t>
            </a:r>
            <a:r>
              <a:rPr lang="ru-RU" dirty="0"/>
              <a:t>. Играющие не берут в руки мяч в течение всей игры, они перекатывают его только ногами.</a:t>
            </a:r>
          </a:p>
          <a:p>
            <a:endParaRPr lang="ru-RU" dirty="0"/>
          </a:p>
        </p:txBody>
      </p:sp>
    </p:spTree>
    <p:extLst>
      <p:ext uri="{BB962C8B-B14F-4D97-AF65-F5344CB8AC3E}">
        <p14:creationId xmlns:p14="http://schemas.microsoft.com/office/powerpoint/2010/main" val="3198745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a:bodyPr>
          <a:lstStyle/>
          <a:p>
            <a:r>
              <a:rPr lang="ru-RU" b="1" dirty="0"/>
              <a:t>«Пчелки и ласточка»</a:t>
            </a:r>
            <a:endParaRPr lang="ru-RU" dirty="0"/>
          </a:p>
          <a:p>
            <a:r>
              <a:rPr lang="ru-RU" dirty="0"/>
              <a:t>Играющие — пчелы — летают по поляне и напевают: </a:t>
            </a:r>
          </a:p>
          <a:p>
            <a:r>
              <a:rPr lang="ru-RU" dirty="0"/>
              <a:t/>
            </a:r>
            <a:br>
              <a:rPr lang="ru-RU" dirty="0"/>
            </a:br>
            <a:r>
              <a:rPr lang="ru-RU" dirty="0"/>
              <a:t>Пчелки летают,</a:t>
            </a:r>
          </a:p>
          <a:p>
            <a:r>
              <a:rPr lang="ru-RU" dirty="0"/>
              <a:t>Медок собирают!</a:t>
            </a:r>
          </a:p>
          <a:p>
            <a:r>
              <a:rPr lang="ru-RU" dirty="0"/>
              <a:t>Зим, зум, зум!</a:t>
            </a:r>
          </a:p>
          <a:p>
            <a:r>
              <a:rPr lang="ru-RU" dirty="0"/>
              <a:t>Зум, зум, зум! </a:t>
            </a:r>
          </a:p>
          <a:p>
            <a:r>
              <a:rPr lang="ru-RU" dirty="0"/>
              <a:t/>
            </a:r>
            <a:br>
              <a:rPr lang="ru-RU" dirty="0"/>
            </a:br>
            <a:r>
              <a:rPr lang="ru-RU" dirty="0"/>
              <a:t>Ласточка сидит в своем гнезде и слушает их песенку. По окончании песни ласточка говорит: «Ласточка встанет, пчелку поймает». С последним словом она вылетает из гнезда и ловит пчел. Пойманный играющий становится ласточкой, игра повторяется. </a:t>
            </a:r>
          </a:p>
          <a:p>
            <a:r>
              <a:rPr lang="ru-RU" i="1" u="sng" dirty="0"/>
              <a:t>Правила игры.</a:t>
            </a:r>
            <a:r>
              <a:rPr lang="ru-RU" dirty="0"/>
              <a:t> Пчелам следует летать по всей площадке. Гнездо ласточки должно быть на возвышении.</a:t>
            </a:r>
          </a:p>
          <a:p>
            <a:endParaRPr lang="ru-RU" dirty="0"/>
          </a:p>
        </p:txBody>
      </p:sp>
    </p:spTree>
    <p:extLst>
      <p:ext uri="{BB962C8B-B14F-4D97-AF65-F5344CB8AC3E}">
        <p14:creationId xmlns:p14="http://schemas.microsoft.com/office/powerpoint/2010/main" val="429294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lnSpcReduction="10000"/>
          </a:bodyPr>
          <a:lstStyle/>
          <a:p>
            <a:r>
              <a:rPr lang="ru-RU" b="1" dirty="0" smtClean="0"/>
              <a:t>«</a:t>
            </a:r>
            <a:r>
              <a:rPr lang="ru-RU" b="1" dirty="0"/>
              <a:t>Волк»</a:t>
            </a:r>
            <a:endParaRPr lang="ru-RU" dirty="0"/>
          </a:p>
          <a:p>
            <a:r>
              <a:rPr lang="ru-RU" dirty="0"/>
              <a:t>Все играющие — овцы, они просят волка пустить их в лес погулять: «Разреши нам, волк, погулять в твоем лесу!» Волк отвечает: «Гуляйте, гуляйте, да только траву не щиплите, а то мне спать будет не на чем». Овцы сначала только гуляют в лесу, но скоро забывают обещание, щиплют траву и поют: </a:t>
            </a:r>
          </a:p>
          <a:p>
            <a:r>
              <a:rPr lang="ru-RU" dirty="0"/>
              <a:t/>
            </a:r>
            <a:br>
              <a:rPr lang="ru-RU" dirty="0"/>
            </a:br>
            <a:r>
              <a:rPr lang="ru-RU" dirty="0"/>
              <a:t>Щиплем, щиплем травку,</a:t>
            </a:r>
          </a:p>
          <a:p>
            <a:r>
              <a:rPr lang="ru-RU" dirty="0"/>
              <a:t>Зеленую муравку,</a:t>
            </a:r>
          </a:p>
          <a:p>
            <a:r>
              <a:rPr lang="ru-RU" dirty="0"/>
              <a:t>Бабушке на рукавички,</a:t>
            </a:r>
          </a:p>
          <a:p>
            <a:r>
              <a:rPr lang="ru-RU" dirty="0"/>
              <a:t>Дедушке на кафтанчик,</a:t>
            </a:r>
          </a:p>
          <a:p>
            <a:r>
              <a:rPr lang="ru-RU" dirty="0"/>
              <a:t>Серому волку</a:t>
            </a:r>
          </a:p>
          <a:p>
            <a:r>
              <a:rPr lang="ru-RU" dirty="0"/>
              <a:t>Грязи на лопату! </a:t>
            </a:r>
          </a:p>
          <a:p>
            <a:r>
              <a:rPr lang="ru-RU" dirty="0"/>
              <a:t/>
            </a:r>
            <a:br>
              <a:rPr lang="ru-RU" dirty="0"/>
            </a:br>
            <a:r>
              <a:rPr lang="ru-RU" dirty="0"/>
              <a:t>Волк бежит по поляне и ловит овец, пойманный становится волком, игра возобновляется.</a:t>
            </a:r>
          </a:p>
          <a:p>
            <a:r>
              <a:rPr lang="ru-RU" i="1" u="sng" dirty="0"/>
              <a:t>Правила игры.</a:t>
            </a:r>
            <a:r>
              <a:rPr lang="ru-RU" dirty="0"/>
              <a:t> Гуляя по лесу, овцы должны расходиться по всей площадке. </a:t>
            </a:r>
          </a:p>
          <a:p>
            <a:endParaRPr lang="ru-RU" dirty="0"/>
          </a:p>
        </p:txBody>
      </p:sp>
    </p:spTree>
    <p:extLst>
      <p:ext uri="{BB962C8B-B14F-4D97-AF65-F5344CB8AC3E}">
        <p14:creationId xmlns:p14="http://schemas.microsoft.com/office/powerpoint/2010/main" val="252043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92500" lnSpcReduction="10000"/>
          </a:bodyPr>
          <a:lstStyle/>
          <a:p>
            <a:r>
              <a:rPr lang="ru-RU" b="1" dirty="0"/>
              <a:t>«Птицелов»</a:t>
            </a:r>
            <a:endParaRPr lang="ru-RU" dirty="0"/>
          </a:p>
          <a:p>
            <a:r>
              <a:rPr lang="ru-RU" dirty="0"/>
              <a:t>Играющие выбирают себе названия птиц, крику которых они могут подражать. Встают в круг, в центре которого — птицелов с завязанными глазами. Птицы ходят, кружатся вокруг птицелова и произносят нараспев: </a:t>
            </a:r>
          </a:p>
          <a:p>
            <a:r>
              <a:rPr lang="ru-RU" dirty="0"/>
              <a:t/>
            </a:r>
            <a:br>
              <a:rPr lang="ru-RU" dirty="0"/>
            </a:br>
            <a:r>
              <a:rPr lang="ru-RU" dirty="0"/>
              <a:t>В лесу, во лесочке,</a:t>
            </a:r>
          </a:p>
          <a:p>
            <a:r>
              <a:rPr lang="ru-RU" dirty="0"/>
              <a:t>На зеленом дубочке.</a:t>
            </a:r>
          </a:p>
          <a:p>
            <a:r>
              <a:rPr lang="ru-RU" dirty="0"/>
              <a:t>Птички весело поют,</a:t>
            </a:r>
          </a:p>
          <a:p>
            <a:r>
              <a:rPr lang="ru-RU" dirty="0"/>
              <a:t>Ай! Птицелов идет!</a:t>
            </a:r>
          </a:p>
          <a:p>
            <a:r>
              <a:rPr lang="ru-RU" dirty="0"/>
              <a:t>Он в неволю нас возьмет,</a:t>
            </a:r>
          </a:p>
          <a:p>
            <a:r>
              <a:rPr lang="ru-RU" dirty="0"/>
              <a:t>Птицы, улетайте! </a:t>
            </a:r>
          </a:p>
          <a:p>
            <a:r>
              <a:rPr lang="ru-RU" dirty="0"/>
              <a:t/>
            </a:r>
            <a:br>
              <a:rPr lang="ru-RU" dirty="0"/>
            </a:br>
            <a:r>
              <a:rPr lang="ru-RU" dirty="0"/>
              <a:t>Птицелов хлопает в ладоши, играющие останавливаются на месте, и водящий начинает искать птиц. Тот, кого он нашел, подражает крику птицы, которую он выбрал. Птицелов угадывает название птицы и имя игрока. Играющий становится птицеловом.</a:t>
            </a:r>
          </a:p>
          <a:p>
            <a:r>
              <a:rPr lang="ru-RU" i="1" u="sng" dirty="0"/>
              <a:t>Правила игры.</a:t>
            </a:r>
            <a:r>
              <a:rPr lang="ru-RU" dirty="0"/>
              <a:t> Играющие не должны прятаться за предметы, встречающиеся на пути. Игроки обязаны останавливаться на месте точно по сигналу.</a:t>
            </a:r>
          </a:p>
          <a:p>
            <a:endParaRPr lang="ru-RU" dirty="0"/>
          </a:p>
        </p:txBody>
      </p:sp>
    </p:spTree>
    <p:extLst>
      <p:ext uri="{BB962C8B-B14F-4D97-AF65-F5344CB8AC3E}">
        <p14:creationId xmlns:p14="http://schemas.microsoft.com/office/powerpoint/2010/main" val="110703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ubTitle" idx="1"/>
          </p:nvPr>
        </p:nvSpPr>
        <p:spPr bwMode="auto">
          <a:xfrm rot="16200000">
            <a:off x="3569308" y="-565687"/>
            <a:ext cx="4393097" cy="790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«Шар»</a:t>
            </a:r>
            <a:endParaRPr kumimoji="0" lang="ru-RU" sz="1050" b="0" i="0" u="none" strike="noStrike" cap="none" normalizeH="0" baseline="0" dirty="0" smtClean="0">
              <a:ln>
                <a:noFill/>
              </a:ln>
              <a:solidFill>
                <a:schemeClr val="tx1"/>
              </a:solidFill>
              <a:effectLst/>
              <a:latin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На площадке чертят круг диаметром 1 м, в центр его кладут шар. На расстоянии 3—5 м от круга играющие роют каждый себе по ямке. В одном ряду с играющими стоит водящий, но у него нет ямки. Стоя у ямок, дети по очереди бросают в шар палкой-битой. Шар нужно выбить из круга, но так, чтобы он выкатился за черту. </a:t>
            </a:r>
            <a:endParaRPr kumimoji="0" lang="ru-RU" sz="1050" b="0" i="0" u="none" strike="noStrike" cap="none" normalizeH="0" baseline="0" dirty="0" smtClean="0">
              <a:ln>
                <a:noFill/>
              </a:ln>
              <a:solidFill>
                <a:schemeClr val="tx1"/>
              </a:solidFill>
              <a:effectLst/>
              <a:latin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Одновременно тот, кто выбил шар, и водящий бегут в поле: один — за битой, а другой — занять лунку. Если водящий первым займет лунку игрока, выбившего шар, то он меняется с ним ролями. </a:t>
            </a:r>
            <a:endParaRPr kumimoji="0" lang="ru-RU" sz="1050" b="0" i="0" u="none" strike="noStrike" cap="none" normalizeH="0" baseline="0" dirty="0" smtClean="0">
              <a:ln>
                <a:noFill/>
              </a:ln>
              <a:solidFill>
                <a:schemeClr val="tx1"/>
              </a:solidFill>
              <a:effectLst/>
              <a:latin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Тот из играющих, кто промахнется или ударит по шару так слабо, что он не выкатится из круга, оставляет свою палку в поле, пока кто-нибудь из товарищей не сделает удачного удара. Тогда все игроки, чьи палки лежат в поле, бегут за ними. Водящий бежит за шаром, кладет его в центр круга, бежит к лункам и старается занять одну из них. Если никто из играющих не попадет в шар, то водящий катит его по земле в любую лунку. В чью лунку шар попадет, тот и становится водящим. Если шар не попал в лунку, то водящий остается прежний. </a:t>
            </a:r>
            <a:endParaRPr kumimoji="0" lang="ru-RU" sz="1050" b="0" i="0" u="none" strike="noStrike" cap="none" normalizeH="0" baseline="0" dirty="0" smtClean="0">
              <a:ln>
                <a:noFill/>
              </a:ln>
              <a:solidFill>
                <a:schemeClr val="tx1"/>
              </a:solidFill>
              <a:effectLst/>
              <a:latin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sz="1600" b="0"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Правила игры.</a:t>
            </a:r>
            <a:r>
              <a:rPr kumimoji="0" lang="ru-RU"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Бросая биту, играющие не должны выходить за линию. Водящему следует вначале положить шар в центр круга, а затем занимать лунку.</a:t>
            </a:r>
            <a:endParaRPr kumimoji="0" lang="ru-RU"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945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62500" lnSpcReduction="20000"/>
          </a:bodyPr>
          <a:lstStyle/>
          <a:p>
            <a:r>
              <a:rPr lang="ru-RU" b="1" dirty="0"/>
              <a:t>«Палочка-выручалочка»</a:t>
            </a:r>
            <a:endParaRPr lang="ru-RU" dirty="0"/>
          </a:p>
          <a:p>
            <a:r>
              <a:rPr lang="ru-RU" dirty="0"/>
              <a:t/>
            </a:r>
            <a:br>
              <a:rPr lang="ru-RU" dirty="0"/>
            </a:br>
            <a:r>
              <a:rPr lang="ru-RU" dirty="0"/>
              <a:t>Дети выбирают водящего считалкой: </a:t>
            </a:r>
          </a:p>
          <a:p>
            <a:r>
              <a:rPr lang="ru-RU" dirty="0"/>
              <a:t/>
            </a:r>
            <a:br>
              <a:rPr lang="ru-RU" dirty="0"/>
            </a:br>
            <a:r>
              <a:rPr lang="ru-RU" dirty="0"/>
              <a:t>Я куплю себе дуду</a:t>
            </a:r>
          </a:p>
          <a:p>
            <a:r>
              <a:rPr lang="ru-RU" dirty="0"/>
              <a:t>И на улицу пойду!</a:t>
            </a:r>
          </a:p>
          <a:p>
            <a:r>
              <a:rPr lang="ru-RU" dirty="0"/>
              <a:t>Громче, дудочка, дуди,</a:t>
            </a:r>
          </a:p>
          <a:p>
            <a:r>
              <a:rPr lang="ru-RU" dirty="0"/>
              <a:t>Мы играем, ты води! </a:t>
            </a:r>
          </a:p>
          <a:p>
            <a:r>
              <a:rPr lang="ru-RU" dirty="0"/>
              <a:t/>
            </a:r>
            <a:br>
              <a:rPr lang="ru-RU" dirty="0"/>
            </a:br>
            <a:r>
              <a:rPr lang="ru-RU" dirty="0"/>
              <a:t>Водящий закрывает глаза и встает лицом к стене. У стены рядом с ним помещают палочку-выручалочку, сделанную из дерева (длиной 50—60 см, диаметром 2—3 см) и ярко окрашенную, чтобы ее хорошо было видно в зеленой траве.</a:t>
            </a:r>
          </a:p>
          <a:p>
            <a:r>
              <a:rPr lang="ru-RU" dirty="0"/>
              <a:t>Водящий берет палочку, стучит ею по стене и говорит: «Палочка пришла, никого не нашла. Кого первым найдет, тот за палочкой пойдет». После этих слов он идет искать. Заметив кого-то из играющих, водящий громко называет его по имени и бежит к палочке, стучит по стене, кричит: «Палочка-выручалочка нашла... (имя игрока)». Так водящий находит всех детей. Игра повторяется. Первый найденный при повторении игры должен водить. Но игрок, которого нашли, может добежать до палочки-выручалочки раньше водящего со словами: «Палочка-выручалочка, выручи меня» — и постучать по стене. Затем бросить ее как можно дальше от стены и, пока палочку ищет водящий, спрятаться. Водящий опять быстро бежит за палочкой и повторяет действия, описанные выше.</a:t>
            </a:r>
          </a:p>
          <a:p>
            <a:r>
              <a:rPr lang="ru-RU" i="1" u="sng" dirty="0"/>
              <a:t>Правила игры.</a:t>
            </a:r>
            <a:r>
              <a:rPr lang="ru-RU" dirty="0"/>
              <a:t> Нельзя подсматривать, когда дети прячутся. Водящий должен говорить слова медленно, чтобы все дети успели спрятаться. Искать детей водящему следует по всей площадке, а не стоять возле палочки-выручалочки. Дети могут перебежать с одного места укрытия в другое, пока водящий ищет палочку-выручалочку и ставит ее на место.</a:t>
            </a:r>
          </a:p>
          <a:p>
            <a:r>
              <a:rPr lang="ru-RU" i="1" u="sng" dirty="0"/>
              <a:t>Вариант.</a:t>
            </a:r>
            <a:r>
              <a:rPr lang="ru-RU" dirty="0"/>
              <a:t> Дети могут выручить игрока, которого нашли. Кто-то из играющих незаметно выходит из укрытия, быстро бежит к палочке-выручалочке и со словами: «Палочка-выручалочка, выручи... (называет по имени того, кого выручает)» — стучит ею по стене. Затем</a:t>
            </a:r>
            <a:r>
              <a:rPr lang="ru-RU" b="1" dirty="0"/>
              <a:t> </a:t>
            </a:r>
            <a:r>
              <a:rPr lang="ru-RU" dirty="0"/>
              <a:t>палочку бросает</a:t>
            </a:r>
            <a:r>
              <a:rPr lang="ru-RU" b="1" dirty="0"/>
              <a:t> </a:t>
            </a:r>
            <a:r>
              <a:rPr lang="ru-RU" dirty="0"/>
              <a:t>как можно дальше. Пока водящий ищет ее, дети прячутся</a:t>
            </a:r>
            <a:r>
              <a:rPr lang="ru-RU" dirty="0" smtClean="0"/>
              <a:t>.</a:t>
            </a:r>
            <a:endParaRPr lang="ru-RU" dirty="0"/>
          </a:p>
        </p:txBody>
      </p:sp>
    </p:spTree>
    <p:extLst>
      <p:ext uri="{BB962C8B-B14F-4D97-AF65-F5344CB8AC3E}">
        <p14:creationId xmlns:p14="http://schemas.microsoft.com/office/powerpoint/2010/main" val="292733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92500" lnSpcReduction="10000"/>
          </a:bodyPr>
          <a:lstStyle/>
          <a:p>
            <a:r>
              <a:rPr lang="ru-RU" b="1" dirty="0" smtClean="0"/>
              <a:t>«</a:t>
            </a:r>
            <a:r>
              <a:rPr lang="ru-RU" b="1" dirty="0" err="1"/>
              <a:t>Посигутки</a:t>
            </a:r>
            <a:r>
              <a:rPr lang="ru-RU" b="1" dirty="0"/>
              <a:t>»</a:t>
            </a:r>
            <a:endParaRPr lang="ru-RU" dirty="0"/>
          </a:p>
          <a:p>
            <a:r>
              <a:rPr lang="ru-RU" dirty="0"/>
              <a:t>Играющие распределяются на две команды по жребию, одна из них — водящая. Игроки этой команды образуют пары, которые встают коридором друг к другу лицом на расстоянии 1—2 м одна пара от другой. Затем дети также попарно садятся на траву, ноги выпрямляют, ступнями касаются друг друга. Играющие другой партии встают гуськом и стараются как можно быстрее перепрыгнуть через ноги. Водящие пытаются осалить прыгающего игрока. Каждый осаленный встает за спиной того водящего, кто его осалил. Игроки меняются местами после того, как прошли все дети, и игра повторяется. </a:t>
            </a:r>
          </a:p>
          <a:p>
            <a:r>
              <a:rPr lang="ru-RU" i="1" u="sng" dirty="0"/>
              <a:t>Правила игры.</a:t>
            </a:r>
            <a:r>
              <a:rPr lang="ru-RU" dirty="0"/>
              <a:t> Осаленный не должен прыгать дальше той пары игроков, которые его осалили. Водящий салит играющего только тогда, когда он перепрыгивает, при этом он не должен менять положения ног. </a:t>
            </a:r>
          </a:p>
          <a:p>
            <a:r>
              <a:rPr lang="ru-RU" u="sng" dirty="0"/>
              <a:t>Вариант.</a:t>
            </a:r>
            <a:r>
              <a:rPr lang="ru-RU" dirty="0"/>
              <a:t> Играющие водящей команды могут не садиться, вытягивая ноги, а держать шнур или резинку, стоя на коленях.</a:t>
            </a:r>
          </a:p>
          <a:p>
            <a:endParaRPr lang="ru-RU" dirty="0"/>
          </a:p>
        </p:txBody>
      </p:sp>
    </p:spTree>
    <p:extLst>
      <p:ext uri="{BB962C8B-B14F-4D97-AF65-F5344CB8AC3E}">
        <p14:creationId xmlns:p14="http://schemas.microsoft.com/office/powerpoint/2010/main" val="85410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92500" lnSpcReduction="20000"/>
          </a:bodyPr>
          <a:lstStyle/>
          <a:p>
            <a:r>
              <a:rPr lang="ru-RU" b="1" dirty="0" smtClean="0"/>
              <a:t>«</a:t>
            </a:r>
            <a:r>
              <a:rPr lang="ru-RU" b="1" dirty="0" err="1"/>
              <a:t>Малечена-калечина</a:t>
            </a:r>
            <a:r>
              <a:rPr lang="ru-RU" b="1" dirty="0"/>
              <a:t>»</a:t>
            </a:r>
            <a:endParaRPr lang="ru-RU" dirty="0"/>
          </a:p>
          <a:p>
            <a:r>
              <a:rPr lang="ru-RU" dirty="0"/>
              <a:t>Играющие выбирают ведущего. Каждый игрок берет в руки небольшую палочку (длиной 20—30 см). Все произносят такие слова: </a:t>
            </a:r>
          </a:p>
          <a:p>
            <a:r>
              <a:rPr lang="ru-RU" dirty="0"/>
              <a:t/>
            </a:r>
            <a:br>
              <a:rPr lang="ru-RU" dirty="0"/>
            </a:br>
            <a:r>
              <a:rPr lang="ru-RU" dirty="0" err="1"/>
              <a:t>Малечена-калечина</a:t>
            </a:r>
            <a:r>
              <a:rPr lang="ru-RU" dirty="0"/>
              <a:t>,</a:t>
            </a:r>
          </a:p>
          <a:p>
            <a:r>
              <a:rPr lang="ru-RU" dirty="0"/>
              <a:t>Сколько часов</a:t>
            </a:r>
          </a:p>
          <a:p>
            <a:r>
              <a:rPr lang="ru-RU" dirty="0"/>
              <a:t>Осталось до вечера,</a:t>
            </a:r>
          </a:p>
          <a:p>
            <a:r>
              <a:rPr lang="ru-RU" dirty="0"/>
              <a:t>До зимнего? </a:t>
            </a:r>
          </a:p>
          <a:p>
            <a:r>
              <a:rPr lang="ru-RU" dirty="0"/>
              <a:t/>
            </a:r>
            <a:br>
              <a:rPr lang="ru-RU" dirty="0"/>
            </a:br>
            <a:r>
              <a:rPr lang="ru-RU" dirty="0"/>
              <a:t>После слов до зимнего дети ставят палочку на ладонь или на любой палец правой (левой) руки. Как только дети поставят палочки, ведущий считает: «Раз, два, три... десять». Выигрывает тот, кто дольше продержал предмет. Ведущий может давать разные задания: играющие, удерживая палку, должны ходить, приседать, поворачиваться вправо, влево, вокруг себя. </a:t>
            </a:r>
          </a:p>
          <a:p>
            <a:r>
              <a:rPr lang="ru-RU" i="1" u="sng" dirty="0"/>
              <a:t>Правила игры.</a:t>
            </a:r>
            <a:r>
              <a:rPr lang="ru-RU" dirty="0"/>
              <a:t> Дети должны разойтись по всей площадке и встать как можно дальше друг от друга, чтобы удобнее было держать равновесие для палочки. </a:t>
            </a:r>
          </a:p>
          <a:p>
            <a:r>
              <a:rPr lang="ru-RU" i="1" u="sng" dirty="0"/>
              <a:t>Вариант.</a:t>
            </a:r>
            <a:r>
              <a:rPr lang="ru-RU" dirty="0"/>
              <a:t> Для усложнения задания игрокам можно предложить удерживать одновременно, две палочки на двух ладонях (на правой и на левой).</a:t>
            </a:r>
          </a:p>
          <a:p>
            <a:endParaRPr lang="ru-RU" dirty="0"/>
          </a:p>
        </p:txBody>
      </p:sp>
    </p:spTree>
    <p:extLst>
      <p:ext uri="{BB962C8B-B14F-4D97-AF65-F5344CB8AC3E}">
        <p14:creationId xmlns:p14="http://schemas.microsoft.com/office/powerpoint/2010/main" val="33923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92500" lnSpcReduction="10000"/>
          </a:bodyPr>
          <a:lstStyle/>
          <a:p>
            <a:r>
              <a:rPr lang="ru-RU" b="1" dirty="0" smtClean="0"/>
              <a:t>«</a:t>
            </a:r>
            <a:r>
              <a:rPr lang="ru-RU" b="1" dirty="0"/>
              <a:t>Стадо»</a:t>
            </a:r>
            <a:endParaRPr lang="ru-RU" dirty="0"/>
          </a:p>
          <a:p>
            <a:r>
              <a:rPr lang="ru-RU" dirty="0"/>
              <a:t>Играющие выбирают пастуха и волка, а все остальные — овцы. Дом волка в лесу, а у овец два дома на противоположных концах площадки. Овцы громко зовут пастуха: </a:t>
            </a:r>
          </a:p>
          <a:p>
            <a:r>
              <a:rPr lang="ru-RU" dirty="0"/>
              <a:t/>
            </a:r>
            <a:br>
              <a:rPr lang="ru-RU" dirty="0"/>
            </a:br>
            <a:r>
              <a:rPr lang="ru-RU" dirty="0"/>
              <a:t>Пастушок, пастушок,</a:t>
            </a:r>
          </a:p>
          <a:p>
            <a:r>
              <a:rPr lang="ru-RU" dirty="0"/>
              <a:t>Заиграй во рожок!</a:t>
            </a:r>
          </a:p>
          <a:p>
            <a:r>
              <a:rPr lang="ru-RU" dirty="0"/>
              <a:t>Травка мягкая,</a:t>
            </a:r>
          </a:p>
          <a:p>
            <a:r>
              <a:rPr lang="ru-RU" dirty="0"/>
              <a:t>Роса сладкая,</a:t>
            </a:r>
          </a:p>
          <a:p>
            <a:r>
              <a:rPr lang="ru-RU" dirty="0"/>
              <a:t>Гони стадо в поле, Погулять на воле! </a:t>
            </a:r>
          </a:p>
          <a:p>
            <a:r>
              <a:rPr lang="ru-RU" dirty="0"/>
              <a:t/>
            </a:r>
            <a:br>
              <a:rPr lang="ru-RU" dirty="0"/>
            </a:br>
            <a:r>
              <a:rPr lang="ru-RU" dirty="0"/>
              <a:t>Пастух выгоняет овец на луг, они ходят, бегают, прыгают, щиплют травку. По сигналу пастуха: «Волк!» — все овцы бегут в дом на противоположную сторону площадки. Пастух встает на пути волка, защищает овец. Все, кого поймал волк, выходят из игры. </a:t>
            </a:r>
          </a:p>
          <a:p>
            <a:r>
              <a:rPr lang="ru-RU" i="1" u="sng" dirty="0"/>
              <a:t>Правила игры.</a:t>
            </a:r>
            <a:r>
              <a:rPr lang="ru-RU" dirty="0"/>
              <a:t> Во время перебежки овцам нельзя возвращаться в тот дом, из которого они вышли. Волк овец не ловит, а салит рукой. Пастух может только заслонять овец от волка, но не должен задерживать его руками.</a:t>
            </a:r>
          </a:p>
          <a:p>
            <a:endParaRPr lang="ru-RU" dirty="0"/>
          </a:p>
        </p:txBody>
      </p:sp>
    </p:spTree>
    <p:extLst>
      <p:ext uri="{BB962C8B-B14F-4D97-AF65-F5344CB8AC3E}">
        <p14:creationId xmlns:p14="http://schemas.microsoft.com/office/powerpoint/2010/main" val="132571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85000" lnSpcReduction="20000"/>
          </a:bodyPr>
          <a:lstStyle/>
          <a:p>
            <a:r>
              <a:rPr lang="ru-RU" b="1" dirty="0"/>
              <a:t>«</a:t>
            </a:r>
            <a:r>
              <a:rPr lang="ru-RU" b="1" dirty="0" err="1"/>
              <a:t>Шлепанки</a:t>
            </a:r>
            <a:r>
              <a:rPr lang="ru-RU" b="1" dirty="0"/>
              <a:t>»</a:t>
            </a:r>
            <a:endParaRPr lang="ru-RU" dirty="0"/>
          </a:p>
          <a:p>
            <a:r>
              <a:rPr lang="ru-RU" dirty="0"/>
              <a:t>Играющие встают в круг лицом к центру на расстоянии одного шага один от другого. Начинается игра с выбора водящего. Дети считают по порядку до пяти, пятый — водящий. </a:t>
            </a:r>
          </a:p>
          <a:p>
            <a:r>
              <a:rPr lang="ru-RU" dirty="0"/>
              <a:t/>
            </a:r>
            <a:br>
              <a:rPr lang="ru-RU" dirty="0"/>
            </a:br>
            <a:r>
              <a:rPr lang="ru-RU" dirty="0"/>
              <a:t>Можно использовать считалку:  </a:t>
            </a:r>
          </a:p>
          <a:p>
            <a:r>
              <a:rPr lang="ru-RU" dirty="0"/>
              <a:t>Петушок, петушок,</a:t>
            </a:r>
          </a:p>
          <a:p>
            <a:r>
              <a:rPr lang="ru-RU" dirty="0"/>
              <a:t>Покажи свой кожушок.</a:t>
            </a:r>
          </a:p>
          <a:p>
            <a:r>
              <a:rPr lang="ru-RU" dirty="0"/>
              <a:t>Кожушок горит огнем,</a:t>
            </a:r>
          </a:p>
          <a:p>
            <a:r>
              <a:rPr lang="ru-RU" dirty="0"/>
              <a:t>Сколько перышек на нем?</a:t>
            </a:r>
          </a:p>
          <a:p>
            <a:r>
              <a:rPr lang="ru-RU" dirty="0"/>
              <a:t>Раз, два, три, четыре, пять...</a:t>
            </a:r>
          </a:p>
          <a:p>
            <a:r>
              <a:rPr lang="ru-RU" dirty="0"/>
              <a:t>Невозможно сосчитать! </a:t>
            </a:r>
          </a:p>
          <a:p>
            <a:r>
              <a:rPr lang="ru-RU" dirty="0"/>
              <a:t/>
            </a:r>
            <a:br>
              <a:rPr lang="ru-RU" dirty="0"/>
            </a:br>
            <a:r>
              <a:rPr lang="ru-RU" dirty="0"/>
              <a:t>Водящий выходит в центр круга. Называет по имени одного из детей, бросает мяч о землю так, чтобы он отскочил в нужном направлении. Играющий, чье имя назвал водящий, ловит мяч и отбивает его (шлепает ладонью). Число отбиваний мяча устанавливается по договоренности, но не более пяти. После отбиваний мяч перебрасывается водящему, и игра продолжается, пока кто-то из играющих не уронит мяч. В этом случае игра начинается сначала. Тот, кто уронил мяч, встает на место водящего. </a:t>
            </a:r>
          </a:p>
          <a:p>
            <a:r>
              <a:rPr lang="ru-RU" i="1" u="sng" dirty="0"/>
              <a:t>Правила игры.</a:t>
            </a:r>
            <a:r>
              <a:rPr lang="ru-RU" dirty="0"/>
              <a:t> Отбивать мяч нужно стоя на одном месте. Играющий встает на место водящего только в том случае, если он поднял мяч с земли.</a:t>
            </a:r>
          </a:p>
          <a:p>
            <a:endParaRPr lang="ru-RU" dirty="0"/>
          </a:p>
        </p:txBody>
      </p:sp>
    </p:spTree>
    <p:extLst>
      <p:ext uri="{BB962C8B-B14F-4D97-AF65-F5344CB8AC3E}">
        <p14:creationId xmlns:p14="http://schemas.microsoft.com/office/powerpoint/2010/main" val="84740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92500" lnSpcReduction="10000"/>
          </a:bodyPr>
          <a:lstStyle/>
          <a:p>
            <a:r>
              <a:rPr lang="ru-RU" b="1" dirty="0"/>
              <a:t> «Молчанка»</a:t>
            </a:r>
            <a:endParaRPr lang="ru-RU" dirty="0"/>
          </a:p>
          <a:p>
            <a:r>
              <a:rPr lang="ru-RU" dirty="0"/>
              <a:t>Перед началом игры все играющие произносят </a:t>
            </a:r>
            <a:r>
              <a:rPr lang="ru-RU" dirty="0" err="1"/>
              <a:t>певалку</a:t>
            </a:r>
            <a:r>
              <a:rPr lang="ru-RU" dirty="0"/>
              <a:t>: </a:t>
            </a:r>
          </a:p>
          <a:p>
            <a:r>
              <a:rPr lang="ru-RU" dirty="0"/>
              <a:t/>
            </a:r>
            <a:br>
              <a:rPr lang="ru-RU" dirty="0"/>
            </a:br>
            <a:r>
              <a:rPr lang="ru-RU" dirty="0" err="1"/>
              <a:t>Первенчики</a:t>
            </a:r>
            <a:r>
              <a:rPr lang="ru-RU" dirty="0"/>
              <a:t>, </a:t>
            </a:r>
            <a:r>
              <a:rPr lang="ru-RU" dirty="0" err="1"/>
              <a:t>червенчики</a:t>
            </a:r>
            <a:endParaRPr lang="ru-RU" dirty="0"/>
          </a:p>
          <a:p>
            <a:r>
              <a:rPr lang="ru-RU" dirty="0"/>
              <a:t>Летали </a:t>
            </a:r>
            <a:r>
              <a:rPr lang="ru-RU" dirty="0" err="1"/>
              <a:t>голубенчики</a:t>
            </a:r>
            <a:endParaRPr lang="ru-RU" dirty="0"/>
          </a:p>
          <a:p>
            <a:r>
              <a:rPr lang="ru-RU" dirty="0"/>
              <a:t>По свежей росе, </a:t>
            </a:r>
          </a:p>
          <a:p>
            <a:r>
              <a:rPr lang="ru-RU" dirty="0"/>
              <a:t>По чужой полосе,</a:t>
            </a:r>
          </a:p>
          <a:p>
            <a:r>
              <a:rPr lang="ru-RU" dirty="0"/>
              <a:t>Там чашки, орешки,</a:t>
            </a:r>
          </a:p>
          <a:p>
            <a:r>
              <a:rPr lang="ru-RU" dirty="0"/>
              <a:t>Медок, сахарок — Молчок </a:t>
            </a:r>
          </a:p>
          <a:p>
            <a:r>
              <a:rPr lang="ru-RU" dirty="0"/>
              <a:t/>
            </a:r>
            <a:br>
              <a:rPr lang="ru-RU" dirty="0"/>
            </a:br>
            <a:r>
              <a:rPr lang="ru-RU" dirty="0"/>
              <a:t>Как скажут последнее слово, все должны замолчать. Ведущий старается рассмешить играющих движениями, смешными словами и </a:t>
            </a:r>
            <a:r>
              <a:rPr lang="ru-RU" dirty="0" err="1"/>
              <a:t>потешками</a:t>
            </a:r>
            <a:r>
              <a:rPr lang="ru-RU" dirty="0"/>
              <a:t>, шуточными стихотворениями. Если кто-то засмеется или скажет одно слово, он отдает ведущему фант. В конце игры дети свои фанты выкупают: по желанию играющих поют песенки, читают стихи, танцуют, выполняют интересные движения. Разыгрывать фант можно и сразу, как проштрафился. </a:t>
            </a:r>
          </a:p>
          <a:p>
            <a:r>
              <a:rPr lang="ru-RU" i="1" u="sng" dirty="0"/>
              <a:t>Правила игры</a:t>
            </a:r>
            <a:r>
              <a:rPr lang="ru-RU" dirty="0"/>
              <a:t>. Ведущему не разрешается дотрагиваться руками до играющих. Фанты у всех играющих должны быть разные.</a:t>
            </a:r>
          </a:p>
          <a:p>
            <a:endParaRPr lang="ru-RU" dirty="0"/>
          </a:p>
        </p:txBody>
      </p:sp>
    </p:spTree>
    <p:extLst>
      <p:ext uri="{BB962C8B-B14F-4D97-AF65-F5344CB8AC3E}">
        <p14:creationId xmlns:p14="http://schemas.microsoft.com/office/powerpoint/2010/main" val="363316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pic>
        <p:nvPicPr>
          <p:cNvPr id="5124" name="Picture 4" descr="Я.ру закрыт"/>
          <p:cNvPicPr>
            <a:picLocks noChangeAspect="1" noChangeArrowheads="1"/>
          </p:cNvPicPr>
          <p:nvPr/>
        </p:nvPicPr>
        <p:blipFill>
          <a:blip r:embed="rId3">
            <a:extLst>
              <a:ext uri="{BEBA8EAE-BF5A-486C-A8C5-ECC9F3942E4B}">
                <a14:imgProps xmlns:a14="http://schemas.microsoft.com/office/drawing/2010/main">
                  <a14:imgLayer r:embed="rId4">
                    <a14:imgEffect>
                      <a14:saturation sat="69000"/>
                    </a14:imgEffect>
                  </a14:imgLayer>
                </a14:imgProps>
              </a:ext>
              <a:ext uri="{28A0092B-C50C-407E-A947-70E740481C1C}">
                <a14:useLocalDpi xmlns:a14="http://schemas.microsoft.com/office/drawing/2010/main" val="0"/>
              </a:ext>
            </a:extLst>
          </a:blip>
          <a:stretch>
            <a:fillRect/>
          </a:stretch>
        </p:blipFill>
        <p:spPr bwMode="auto">
          <a:xfrm rot="16200000">
            <a:off x="5647242" y="190501"/>
            <a:ext cx="5845629" cy="6248400"/>
          </a:xfrm>
          <a:prstGeom prst="rect">
            <a:avLst/>
          </a:prstGeom>
          <a:noFill/>
          <a:effectLst>
            <a:softEdge rad="0"/>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extBox 1"/>
          <p:cNvSpPr txBox="1"/>
          <p:nvPr/>
        </p:nvSpPr>
        <p:spPr>
          <a:xfrm rot="5400000" flipH="1" flipV="1">
            <a:off x="850716" y="267714"/>
            <a:ext cx="5845630" cy="6093976"/>
          </a:xfrm>
          <a:prstGeom prst="rect">
            <a:avLst/>
          </a:prstGeom>
          <a:noFill/>
        </p:spPr>
        <p:txBody>
          <a:bodyPr wrap="square" rtlCol="0">
            <a:spAutoFit/>
          </a:bodyPr>
          <a:lstStyle/>
          <a:p>
            <a:pPr algn="ctr"/>
            <a:r>
              <a:rPr lang="ru-RU" b="1" u="sng" dirty="0"/>
              <a:t>Башкирские народные игры.</a:t>
            </a:r>
            <a:endParaRPr lang="ru-RU" sz="2400" dirty="0"/>
          </a:p>
          <a:p>
            <a:pPr algn="ctr"/>
            <a:r>
              <a:rPr lang="ru-RU" sz="2400" b="1" dirty="0"/>
              <a:t>«Юрта</a:t>
            </a:r>
            <a:r>
              <a:rPr lang="ru-RU" sz="2400" b="1" dirty="0" smtClean="0"/>
              <a:t>»</a:t>
            </a:r>
          </a:p>
          <a:p>
            <a:pPr algn="ctr"/>
            <a:r>
              <a:rPr lang="ru-RU" sz="2400" b="1" dirty="0" smtClean="0"/>
              <a:t> </a:t>
            </a:r>
            <a:r>
              <a:rPr lang="ru-RU" sz="2400" b="1" dirty="0"/>
              <a:t>(</a:t>
            </a:r>
            <a:r>
              <a:rPr lang="ru-RU" sz="2400" b="1" dirty="0" err="1"/>
              <a:t>Тирмэ</a:t>
            </a:r>
            <a:r>
              <a:rPr lang="ru-RU" sz="2400" b="1" dirty="0"/>
              <a:t>)</a:t>
            </a:r>
            <a:endParaRPr lang="ru-RU" sz="2400" dirty="0"/>
          </a:p>
          <a:p>
            <a:r>
              <a:rPr lang="ru-RU" dirty="0"/>
              <a:t>В игре участвуют четыре подгруппы детей, каждая из которых образует круг по углам площадки. В центре каждого круга стоит стул, на котором повешен платок с национальным узором. Взявшись за руки, все идут четырьмя кругами переменным шагом и поют: </a:t>
            </a:r>
          </a:p>
          <a:p>
            <a:r>
              <a:rPr lang="ru-RU" dirty="0"/>
              <a:t/>
            </a:r>
            <a:br>
              <a:rPr lang="ru-RU" dirty="0"/>
            </a:br>
            <a:r>
              <a:rPr lang="ru-RU" dirty="0"/>
              <a:t>Мы, веселые ребята,</a:t>
            </a:r>
          </a:p>
          <a:p>
            <a:r>
              <a:rPr lang="ru-RU" dirty="0"/>
              <a:t>Соберемся все в кружок</a:t>
            </a:r>
          </a:p>
          <a:p>
            <a:r>
              <a:rPr lang="ru-RU" dirty="0"/>
              <a:t>Поиграем, и попляшем,</a:t>
            </a:r>
          </a:p>
          <a:p>
            <a:r>
              <a:rPr lang="ru-RU" dirty="0"/>
              <a:t>И помчимся на лужок </a:t>
            </a:r>
          </a:p>
          <a:p>
            <a:r>
              <a:rPr lang="ru-RU" dirty="0"/>
              <a:t/>
            </a:r>
            <a:br>
              <a:rPr lang="ru-RU" dirty="0"/>
            </a:br>
            <a:r>
              <a:rPr lang="ru-RU" dirty="0"/>
              <a:t>На мелодию без слов ребята переменным шагом перемещаются в общий круг. По окончании музыки они быстро бегут к своим стульям, берут платок и натягивают его над головой в виде шатра (крыши), получается юрта.</a:t>
            </a:r>
          </a:p>
          <a:p>
            <a:r>
              <a:rPr lang="ru-RU" i="1" u="sng" dirty="0"/>
              <a:t>Правила игры.</a:t>
            </a:r>
            <a:r>
              <a:rPr lang="ru-RU" dirty="0"/>
              <a:t> С окончанием музыки надо быстро подбежать к своему стулу и образовать юрту. Выигрывает группа детей, первой построившая юрту.</a:t>
            </a:r>
          </a:p>
        </p:txBody>
      </p:sp>
    </p:spTree>
    <p:extLst>
      <p:ext uri="{BB962C8B-B14F-4D97-AF65-F5344CB8AC3E}">
        <p14:creationId xmlns:p14="http://schemas.microsoft.com/office/powerpoint/2010/main" val="2826554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pic>
        <p:nvPicPr>
          <p:cNvPr id="5124" name="Picture 4" descr="Я.ру закрыт"/>
          <p:cNvPicPr>
            <a:picLocks noChangeAspect="1" noChangeArrowheads="1"/>
          </p:cNvPicPr>
          <p:nvPr/>
        </p:nvPicPr>
        <p:blipFill>
          <a:blip r:embed="rId3">
            <a:extLst>
              <a:ext uri="{BEBA8EAE-BF5A-486C-A8C5-ECC9F3942E4B}">
                <a14:imgProps xmlns:a14="http://schemas.microsoft.com/office/drawing/2010/main">
                  <a14:imgLayer r:embed="rId4">
                    <a14:imgEffect>
                      <a14:saturation sat="69000"/>
                    </a14:imgEffect>
                  </a14:imgLayer>
                </a14:imgProps>
              </a:ext>
              <a:ext uri="{28A0092B-C50C-407E-A947-70E740481C1C}">
                <a14:useLocalDpi xmlns:a14="http://schemas.microsoft.com/office/drawing/2010/main" val="0"/>
              </a:ext>
            </a:extLst>
          </a:blip>
          <a:stretch>
            <a:fillRect/>
          </a:stretch>
        </p:blipFill>
        <p:spPr bwMode="auto">
          <a:xfrm rot="16200000">
            <a:off x="5647242" y="190501"/>
            <a:ext cx="5845629" cy="6248400"/>
          </a:xfrm>
          <a:prstGeom prst="rect">
            <a:avLst/>
          </a:prstGeom>
          <a:noFill/>
          <a:effectLst>
            <a:softEdge rad="0"/>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extBox 1"/>
          <p:cNvSpPr txBox="1"/>
          <p:nvPr/>
        </p:nvSpPr>
        <p:spPr>
          <a:xfrm rot="5400000" flipH="1" flipV="1">
            <a:off x="1174274" y="-242518"/>
            <a:ext cx="5845630" cy="7294305"/>
          </a:xfrm>
          <a:prstGeom prst="rect">
            <a:avLst/>
          </a:prstGeom>
          <a:noFill/>
        </p:spPr>
        <p:txBody>
          <a:bodyPr wrap="square" rtlCol="0">
            <a:spAutoFit/>
          </a:bodyPr>
          <a:lstStyle/>
          <a:p>
            <a:pPr algn="ctr"/>
            <a:r>
              <a:rPr lang="ru-RU" sz="2400" b="1" u="sng" dirty="0"/>
              <a:t>Башкирские народные игры</a:t>
            </a:r>
            <a:r>
              <a:rPr lang="ru-RU" sz="2400" b="1" u="sng" dirty="0" smtClean="0"/>
              <a:t>.</a:t>
            </a:r>
            <a:r>
              <a:rPr lang="ru-RU" sz="2400" b="1" dirty="0"/>
              <a:t> </a:t>
            </a:r>
            <a:endParaRPr lang="ru-RU" sz="2400" b="1" dirty="0" smtClean="0"/>
          </a:p>
          <a:p>
            <a:pPr algn="ctr"/>
            <a:r>
              <a:rPr lang="ru-RU" sz="2400" b="1" dirty="0" smtClean="0"/>
              <a:t>«</a:t>
            </a:r>
            <a:r>
              <a:rPr lang="ru-RU" sz="2400" b="1" dirty="0"/>
              <a:t>Медный пень» </a:t>
            </a:r>
            <a:endParaRPr lang="ru-RU" sz="2400" b="1" dirty="0" smtClean="0"/>
          </a:p>
          <a:p>
            <a:pPr algn="ctr"/>
            <a:r>
              <a:rPr lang="ru-RU" sz="2400" b="1" dirty="0" smtClean="0"/>
              <a:t>(</a:t>
            </a:r>
            <a:r>
              <a:rPr lang="ru-RU" sz="2400" b="1" dirty="0" err="1"/>
              <a:t>Бакыр</a:t>
            </a:r>
            <a:r>
              <a:rPr lang="ru-RU" sz="2400" b="1" dirty="0"/>
              <a:t> </a:t>
            </a:r>
            <a:r>
              <a:rPr lang="ru-RU" sz="2400" b="1" dirty="0" err="1"/>
              <a:t>букэн</a:t>
            </a:r>
            <a:r>
              <a:rPr lang="ru-RU" sz="2400" b="1" dirty="0"/>
              <a:t>)</a:t>
            </a:r>
          </a:p>
          <a:p>
            <a:r>
              <a:rPr lang="ru-RU" dirty="0"/>
              <a:t>Играющие парами располагаются по кругу. Дети, изображающие медные пни, сидят на стульях. Дети-хозяева становятся за стульями. </a:t>
            </a:r>
          </a:p>
          <a:p>
            <a:r>
              <a:rPr lang="ru-RU" dirty="0"/>
              <a:t>На башкирскую народную мелодию водящий-покупатель двигается по кругу переменным шагом, смотрит внимательно на детей, сидящих на стульях, как бы выбирая себе пень. С окончанием музыки останавливается около пары и спрашивает у хозяина: </a:t>
            </a:r>
          </a:p>
          <a:p>
            <a:r>
              <a:rPr lang="ru-RU" dirty="0"/>
              <a:t/>
            </a:r>
            <a:br>
              <a:rPr lang="ru-RU" dirty="0"/>
            </a:br>
            <a:r>
              <a:rPr lang="ru-RU" dirty="0"/>
              <a:t>Я хочу у вас спросить,</a:t>
            </a:r>
          </a:p>
          <a:p>
            <a:r>
              <a:rPr lang="ru-RU" dirty="0"/>
              <a:t>Можно ль мне ваш пень купить</a:t>
            </a:r>
          </a:p>
          <a:p>
            <a:r>
              <a:rPr lang="ru-RU" dirty="0"/>
              <a:t>Хозяин отвечает:</a:t>
            </a:r>
          </a:p>
          <a:p>
            <a:r>
              <a:rPr lang="ru-RU" dirty="0"/>
              <a:t>Коль джигит ты удалой,</a:t>
            </a:r>
          </a:p>
          <a:p>
            <a:r>
              <a:rPr lang="ru-RU" dirty="0"/>
              <a:t>Медный пень тот будет твой </a:t>
            </a:r>
          </a:p>
          <a:p>
            <a:r>
              <a:rPr lang="ru-RU" dirty="0"/>
              <a:t/>
            </a:r>
            <a:br>
              <a:rPr lang="ru-RU" dirty="0"/>
            </a:br>
            <a:r>
              <a:rPr lang="ru-RU" dirty="0"/>
              <a:t>После этих слов хозяин и покупатель выходят за круг, встают за выбранным пнем друг к другу спиной и на слова: «Раз, два, три — беги» — разбегаются в разные стороны. Добежавший первым встает за медным пнем. </a:t>
            </a:r>
          </a:p>
          <a:p>
            <a:r>
              <a:rPr lang="ru-RU" i="1" u="sng" dirty="0"/>
              <a:t>Правила игры.</a:t>
            </a:r>
            <a:r>
              <a:rPr lang="ru-RU" dirty="0"/>
              <a:t> Бежать только по сигналу. Победитель становится хозяином.</a:t>
            </a:r>
          </a:p>
          <a:p>
            <a:endParaRPr lang="ru-RU" dirty="0"/>
          </a:p>
        </p:txBody>
      </p:sp>
    </p:spTree>
    <p:extLst>
      <p:ext uri="{BB962C8B-B14F-4D97-AF65-F5344CB8AC3E}">
        <p14:creationId xmlns:p14="http://schemas.microsoft.com/office/powerpoint/2010/main" val="3550452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pic>
        <p:nvPicPr>
          <p:cNvPr id="5124" name="Picture 4" descr="Я.ру закрыт"/>
          <p:cNvPicPr>
            <a:picLocks noChangeAspect="1" noChangeArrowheads="1"/>
          </p:cNvPicPr>
          <p:nvPr/>
        </p:nvPicPr>
        <p:blipFill>
          <a:blip r:embed="rId3">
            <a:extLst>
              <a:ext uri="{BEBA8EAE-BF5A-486C-A8C5-ECC9F3942E4B}">
                <a14:imgProps xmlns:a14="http://schemas.microsoft.com/office/drawing/2010/main">
                  <a14:imgLayer r:embed="rId4">
                    <a14:imgEffect>
                      <a14:saturation sat="69000"/>
                    </a14:imgEffect>
                  </a14:imgLayer>
                </a14:imgProps>
              </a:ext>
              <a:ext uri="{28A0092B-C50C-407E-A947-70E740481C1C}">
                <a14:useLocalDpi xmlns:a14="http://schemas.microsoft.com/office/drawing/2010/main" val="0"/>
              </a:ext>
            </a:extLst>
          </a:blip>
          <a:stretch>
            <a:fillRect/>
          </a:stretch>
        </p:blipFill>
        <p:spPr bwMode="auto">
          <a:xfrm rot="16200000">
            <a:off x="5647242" y="190501"/>
            <a:ext cx="5845629" cy="6248400"/>
          </a:xfrm>
          <a:prstGeom prst="rect">
            <a:avLst/>
          </a:prstGeom>
          <a:noFill/>
          <a:effectLst>
            <a:softEdge rad="0"/>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extBox 1"/>
          <p:cNvSpPr txBox="1"/>
          <p:nvPr/>
        </p:nvSpPr>
        <p:spPr>
          <a:xfrm rot="5400000" flipH="1" flipV="1">
            <a:off x="-1695473" y="2875002"/>
            <a:ext cx="5845630" cy="1107996"/>
          </a:xfrm>
          <a:prstGeom prst="rect">
            <a:avLst/>
          </a:prstGeom>
          <a:noFill/>
        </p:spPr>
        <p:txBody>
          <a:bodyPr wrap="square" rtlCol="0">
            <a:spAutoFit/>
          </a:bodyPr>
          <a:lstStyle/>
          <a:p>
            <a:pPr algn="ctr"/>
            <a:r>
              <a:rPr lang="ru-RU" sz="2400" b="1" u="sng" dirty="0"/>
              <a:t>Башкирские народные игры</a:t>
            </a:r>
            <a:r>
              <a:rPr lang="ru-RU" sz="2400" b="1" u="sng" dirty="0" smtClean="0"/>
              <a:t>.</a:t>
            </a:r>
          </a:p>
          <a:p>
            <a:pPr algn="ctr"/>
            <a:r>
              <a:rPr lang="ru-RU" sz="2400" b="1" dirty="0" smtClean="0"/>
              <a:t> </a:t>
            </a:r>
          </a:p>
          <a:p>
            <a:endParaRPr lang="ru-RU" dirty="0"/>
          </a:p>
        </p:txBody>
      </p:sp>
      <p:sp>
        <p:nvSpPr>
          <p:cNvPr id="8" name="Rectangle 5"/>
          <p:cNvSpPr>
            <a:spLocks noChangeArrowheads="1"/>
          </p:cNvSpPr>
          <p:nvPr/>
        </p:nvSpPr>
        <p:spPr bwMode="auto">
          <a:xfrm rot="16200000">
            <a:off x="2012267" y="144602"/>
            <a:ext cx="6169855"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342900" algn="ctr" defTabSz="914400" rtl="0" eaLnBrk="0" fontAlgn="base" latinLnBrk="0" hangingPunct="0">
              <a:lnSpc>
                <a:spcPct val="100000"/>
              </a:lnSpc>
              <a:spcBef>
                <a:spcPct val="0"/>
              </a:spcBef>
              <a:spcAft>
                <a:spcPct val="0"/>
              </a:spcAft>
              <a:buClrTx/>
              <a:buSzTx/>
              <a:buFontTx/>
              <a:buNone/>
              <a:tabLst>
                <a:tab pos="630238" algn="l"/>
              </a:tabLst>
            </a:pPr>
            <a:r>
              <a:rPr kumimoji="0" lang="ru-RU"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«Палка-</a:t>
            </a:r>
            <a:r>
              <a:rPr kumimoji="0" lang="ru-RU" sz="3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кидалка</a:t>
            </a:r>
            <a:r>
              <a:rPr kumimoji="0" lang="ru-RU"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p>
          <a:p>
            <a:pPr marL="0" marR="0" lvl="0" indent="342900" algn="ctr" defTabSz="914400" rtl="0" eaLnBrk="0" fontAlgn="base" latinLnBrk="0" hangingPunct="0">
              <a:lnSpc>
                <a:spcPct val="100000"/>
              </a:lnSpc>
              <a:spcBef>
                <a:spcPct val="0"/>
              </a:spcBef>
              <a:spcAft>
                <a:spcPct val="0"/>
              </a:spcAft>
              <a:buClrTx/>
              <a:buSzTx/>
              <a:buFontTx/>
              <a:buNone/>
              <a:tabLst>
                <a:tab pos="630238" algn="l"/>
              </a:tabLst>
            </a:pPr>
            <a:r>
              <a:rPr kumimoji="0" lang="ru-RU"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sz="3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Сойош</a:t>
            </a:r>
            <a:r>
              <a:rPr kumimoji="0" lang="ru-RU"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sz="3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таяк</a:t>
            </a:r>
            <a:r>
              <a:rPr kumimoji="0" lang="ru-RU"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ru-RU" b="0" i="0" u="none" strike="noStrike" cap="none" normalizeH="0" baseline="0" dirty="0" smtClean="0">
              <a:ln>
                <a:noFill/>
              </a:ln>
              <a:solidFill>
                <a:schemeClr val="tx1"/>
              </a:solidFill>
              <a:effectLst/>
              <a:latin typeface="Arial" panose="020B0604020202020204"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630238" algn="l"/>
              </a:tabLst>
            </a:pPr>
            <a:r>
              <a:rPr kumimoji="0" 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Чертится круг диаметром 1,5 м. В круг кладут палку-</a:t>
            </a:r>
            <a:r>
              <a:rPr kumimoji="0" lang="ru-RU"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кидалку</a:t>
            </a:r>
            <a:r>
              <a:rPr kumimoji="0" 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длиной 50 см. Считалкой выбирают пастуха. Один игрок кидает палку вдаль. Пастух выбегает за брошенной палкой. В это время игроки прячутся. Пастух возвращается с палкой, кладет ее на место и ищет детей. Заметив спрятавшегося, он называет его по имени. Пастух и названный по имени ребенок бегут к палке. Если игрок прибежал раньше пастуха, то он берет палку и опять кидает ее, а сам снова прячется. Если же игрок прибежал позже, то становится пленником. Его может выручить только игрок, который назовет его имя и успеет взять палку раньше пастуха. Когда все будут найдены, пастухом становится тот, кто первым был обнаружен. </a:t>
            </a:r>
            <a:endParaRPr kumimoji="0" lang="ru-RU" sz="1100" b="0" i="0" u="none" strike="noStrike" cap="none" normalizeH="0" baseline="0" dirty="0" smtClean="0">
              <a:ln>
                <a:noFill/>
              </a:ln>
              <a:solidFill>
                <a:schemeClr val="tx1"/>
              </a:solidFill>
              <a:effectLst/>
              <a:latin typeface="Arial" panose="020B0604020202020204"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630238" algn="l"/>
              </a:tabLst>
            </a:pPr>
            <a:r>
              <a:rPr kumimoji="0" lang="ru-RU" b="0"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Правила игры.</a:t>
            </a:r>
            <a:r>
              <a:rPr kumimoji="0" 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Начинать искать игроков можно только тогда, когда палочка найдена и положена в круг. Названный по имени игрок должен сразу выйти из укрытия. Пленника спасает игрок, добежавший до палки раньше пастуха.</a:t>
            </a:r>
            <a:endParaRPr kumimoji="0" lang="ru-RU"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2462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pic>
        <p:nvPicPr>
          <p:cNvPr id="5124" name="Picture 4" descr="Я.ру закрыт"/>
          <p:cNvPicPr>
            <a:picLocks noChangeAspect="1" noChangeArrowheads="1"/>
          </p:cNvPicPr>
          <p:nvPr/>
        </p:nvPicPr>
        <p:blipFill>
          <a:blip r:embed="rId3">
            <a:extLst>
              <a:ext uri="{BEBA8EAE-BF5A-486C-A8C5-ECC9F3942E4B}">
                <a14:imgProps xmlns:a14="http://schemas.microsoft.com/office/drawing/2010/main">
                  <a14:imgLayer r:embed="rId4">
                    <a14:imgEffect>
                      <a14:saturation sat="69000"/>
                    </a14:imgEffect>
                  </a14:imgLayer>
                </a14:imgProps>
              </a:ext>
              <a:ext uri="{28A0092B-C50C-407E-A947-70E740481C1C}">
                <a14:useLocalDpi xmlns:a14="http://schemas.microsoft.com/office/drawing/2010/main" val="0"/>
              </a:ext>
            </a:extLst>
          </a:blip>
          <a:stretch>
            <a:fillRect/>
          </a:stretch>
        </p:blipFill>
        <p:spPr bwMode="auto">
          <a:xfrm rot="16200000">
            <a:off x="5647242" y="190501"/>
            <a:ext cx="5845629" cy="6248400"/>
          </a:xfrm>
          <a:prstGeom prst="rect">
            <a:avLst/>
          </a:prstGeom>
          <a:noFill/>
          <a:effectLst>
            <a:softEdge rad="0"/>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extBox 1"/>
          <p:cNvSpPr txBox="1"/>
          <p:nvPr/>
        </p:nvSpPr>
        <p:spPr>
          <a:xfrm rot="5400000" flipH="1" flipV="1">
            <a:off x="1163798" y="264335"/>
            <a:ext cx="6037051" cy="5909310"/>
          </a:xfrm>
          <a:prstGeom prst="rect">
            <a:avLst/>
          </a:prstGeom>
          <a:noFill/>
        </p:spPr>
        <p:txBody>
          <a:bodyPr wrap="square" rtlCol="0">
            <a:spAutoFit/>
          </a:bodyPr>
          <a:lstStyle/>
          <a:p>
            <a:pPr algn="ctr"/>
            <a:r>
              <a:rPr lang="ru-RU" sz="2400" b="1" u="sng" dirty="0"/>
              <a:t>Башкирские народные игры</a:t>
            </a:r>
            <a:r>
              <a:rPr lang="ru-RU" sz="2400" b="1" u="sng" dirty="0" smtClean="0"/>
              <a:t>.</a:t>
            </a:r>
          </a:p>
          <a:p>
            <a:pPr algn="ctr"/>
            <a:r>
              <a:rPr lang="ru-RU" sz="2400" b="1" dirty="0" smtClean="0"/>
              <a:t> </a:t>
            </a:r>
            <a:r>
              <a:rPr lang="ru-RU" sz="2400" b="1" dirty="0"/>
              <a:t>Липкие пеньки </a:t>
            </a:r>
            <a:endParaRPr lang="ru-RU" sz="2400" b="1" dirty="0" smtClean="0"/>
          </a:p>
          <a:p>
            <a:pPr algn="ctr"/>
            <a:r>
              <a:rPr lang="ru-RU" sz="2400" b="1" dirty="0" smtClean="0"/>
              <a:t>(</a:t>
            </a:r>
            <a:r>
              <a:rPr lang="ru-RU" sz="2400" b="1" dirty="0" err="1"/>
              <a:t>Йэбешкэк</a:t>
            </a:r>
            <a:r>
              <a:rPr lang="ru-RU" sz="2400" b="1" dirty="0"/>
              <a:t> </a:t>
            </a:r>
            <a:r>
              <a:rPr lang="ru-RU" sz="2400" b="1" dirty="0" err="1"/>
              <a:t>букэндэр</a:t>
            </a:r>
            <a:r>
              <a:rPr lang="ru-RU" sz="2400" b="1" dirty="0" smtClean="0"/>
              <a:t>)</a:t>
            </a:r>
          </a:p>
          <a:p>
            <a:pPr algn="ctr"/>
            <a:endParaRPr lang="ru-RU" sz="2400" b="1" dirty="0"/>
          </a:p>
          <a:p>
            <a:r>
              <a:rPr lang="ru-RU" sz="2400" dirty="0"/>
              <a:t>Три-четыре игрока садятся на корточки как можно дальше друг от друга. Они изображают липкие пеньки. Остальные играющие бегают по площадке, стараясь не подходить близко к пенькам. Пенечки должны постараться коснуться пробегающих мимо детей. Осаленные становятся пеньками. </a:t>
            </a:r>
          </a:p>
          <a:p>
            <a:r>
              <a:rPr lang="ru-RU" sz="2400" i="1" dirty="0"/>
              <a:t>Правила игры.</a:t>
            </a:r>
            <a:r>
              <a:rPr lang="ru-RU" sz="2400" dirty="0"/>
              <a:t> Пеньки не должны вставать с мест.</a:t>
            </a:r>
          </a:p>
          <a:p>
            <a:pPr algn="ctr"/>
            <a:r>
              <a:rPr lang="ru-RU" sz="2400" b="1" dirty="0" smtClean="0"/>
              <a:t> </a:t>
            </a:r>
          </a:p>
          <a:p>
            <a:endParaRPr lang="ru-RU" dirty="0"/>
          </a:p>
        </p:txBody>
      </p:sp>
    </p:spTree>
    <p:extLst>
      <p:ext uri="{BB962C8B-B14F-4D97-AF65-F5344CB8AC3E}">
        <p14:creationId xmlns:p14="http://schemas.microsoft.com/office/powerpoint/2010/main" val="2148959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pic>
        <p:nvPicPr>
          <p:cNvPr id="5124" name="Picture 4" descr="Я.ру закрыт"/>
          <p:cNvPicPr>
            <a:picLocks noChangeAspect="1" noChangeArrowheads="1"/>
          </p:cNvPicPr>
          <p:nvPr/>
        </p:nvPicPr>
        <p:blipFill>
          <a:blip r:embed="rId3">
            <a:extLst>
              <a:ext uri="{BEBA8EAE-BF5A-486C-A8C5-ECC9F3942E4B}">
                <a14:imgProps xmlns:a14="http://schemas.microsoft.com/office/drawing/2010/main">
                  <a14:imgLayer r:embed="rId4">
                    <a14:imgEffect>
                      <a14:saturation sat="69000"/>
                    </a14:imgEffect>
                  </a14:imgLayer>
                </a14:imgProps>
              </a:ext>
              <a:ext uri="{28A0092B-C50C-407E-A947-70E740481C1C}">
                <a14:useLocalDpi xmlns:a14="http://schemas.microsoft.com/office/drawing/2010/main" val="0"/>
              </a:ext>
            </a:extLst>
          </a:blip>
          <a:stretch>
            <a:fillRect/>
          </a:stretch>
        </p:blipFill>
        <p:spPr bwMode="auto">
          <a:xfrm rot="16200000">
            <a:off x="5647242" y="190501"/>
            <a:ext cx="5845629" cy="6248400"/>
          </a:xfrm>
          <a:prstGeom prst="rect">
            <a:avLst/>
          </a:prstGeom>
          <a:noFill/>
          <a:effectLst>
            <a:softEdge rad="0"/>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extBox 1"/>
          <p:cNvSpPr txBox="1"/>
          <p:nvPr/>
        </p:nvSpPr>
        <p:spPr>
          <a:xfrm rot="5400000" flipH="1" flipV="1">
            <a:off x="-2352948" y="3070219"/>
            <a:ext cx="6316394" cy="738664"/>
          </a:xfrm>
          <a:prstGeom prst="rect">
            <a:avLst/>
          </a:prstGeom>
          <a:noFill/>
        </p:spPr>
        <p:txBody>
          <a:bodyPr wrap="square" rtlCol="0">
            <a:spAutoFit/>
          </a:bodyPr>
          <a:lstStyle/>
          <a:p>
            <a:pPr algn="ctr"/>
            <a:r>
              <a:rPr lang="ru-RU" sz="2400" b="1" u="sng" dirty="0"/>
              <a:t>Башкирские народные игры</a:t>
            </a:r>
            <a:r>
              <a:rPr lang="ru-RU" sz="2400" b="1" u="sng" dirty="0" smtClean="0"/>
              <a:t>.</a:t>
            </a:r>
            <a:r>
              <a:rPr lang="ru-RU" sz="2400" b="1" dirty="0"/>
              <a:t> </a:t>
            </a:r>
            <a:endParaRPr lang="ru-RU" sz="2400" b="1" dirty="0" smtClean="0"/>
          </a:p>
          <a:p>
            <a:endParaRPr lang="ru-RU" dirty="0"/>
          </a:p>
        </p:txBody>
      </p:sp>
      <p:sp>
        <p:nvSpPr>
          <p:cNvPr id="4" name="Rectangle 2"/>
          <p:cNvSpPr>
            <a:spLocks noChangeArrowheads="1"/>
          </p:cNvSpPr>
          <p:nvPr/>
        </p:nvSpPr>
        <p:spPr bwMode="auto">
          <a:xfrm>
            <a:off x="1456787" y="675249"/>
            <a:ext cx="7398128" cy="572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712563" tIns="685584" rIns="457056" bIns="633213" numCol="1" anchor="ctr" anchorCtr="0" compatLnSpc="1">
            <a:prstTxWarp prst="textNoShape">
              <a:avLst/>
            </a:prstTxWarp>
            <a:spAutoFit/>
          </a:bodyPr>
          <a:lstStyle>
            <a:lvl1pPr indent="342900"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342900" algn="ctr" defTabSz="914400" rtl="0" eaLnBrk="0" fontAlgn="base" latinLnBrk="0" hangingPunct="0">
              <a:lnSpc>
                <a:spcPct val="100000"/>
              </a:lnSpc>
              <a:spcBef>
                <a:spcPct val="0"/>
              </a:spcBef>
              <a:spcAft>
                <a:spcPct val="0"/>
              </a:spcAft>
              <a:buClrTx/>
              <a:buSzTx/>
              <a:buFontTx/>
              <a:buNone/>
              <a:tabLst>
                <a:tab pos="630238" algn="l"/>
              </a:tabLst>
            </a:pPr>
            <a:r>
              <a:rPr kumimoji="0" lang="ru-RU"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«Стрелок» </a:t>
            </a:r>
          </a:p>
          <a:p>
            <a:pPr marL="0" marR="0" lvl="0" indent="342900" algn="ctr" defTabSz="914400" rtl="0" eaLnBrk="0" fontAlgn="base" latinLnBrk="0" hangingPunct="0">
              <a:lnSpc>
                <a:spcPct val="100000"/>
              </a:lnSpc>
              <a:spcBef>
                <a:spcPct val="0"/>
              </a:spcBef>
              <a:spcAft>
                <a:spcPct val="0"/>
              </a:spcAft>
              <a:buClrTx/>
              <a:buSzTx/>
              <a:buFontTx/>
              <a:buNone/>
              <a:tabLst>
                <a:tab pos="630238" algn="l"/>
              </a:tabLst>
            </a:pPr>
            <a:r>
              <a:rPr kumimoji="0" lang="ru-RU"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ru-RU" sz="3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Уксы</a:t>
            </a:r>
            <a:r>
              <a:rPr kumimoji="0" lang="ru-RU"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ru-RU" b="1" i="0" u="none" strike="noStrike" cap="none" normalizeH="0" baseline="0" dirty="0" smtClean="0">
              <a:ln>
                <a:noFill/>
              </a:ln>
              <a:solidFill>
                <a:schemeClr val="tx1"/>
              </a:solidFill>
              <a:effectLst/>
              <a:latin typeface="Arial" panose="020B0604020202020204"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Проводятся две параллельные линии на расстоянии </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10—15 м друг от друга. В середине между ними </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чертится круг диаметром 2 м. Один игрок — стрелок.</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Он с мячом в руках стоит в кругу. Остальные игроки</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начинают перебежку от одной линии к другой. Стрелок</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старается попасть в них мячом. Тот, в кого попал,</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становится стрелком. </a:t>
            </a:r>
            <a:endParaRPr kumimoji="0" lang="ru-RU" sz="1000" b="0" i="0" u="none" strike="noStrike" cap="none" normalizeH="0" baseline="0" dirty="0" smtClean="0">
              <a:ln>
                <a:noFill/>
              </a:ln>
              <a:solidFill>
                <a:schemeClr val="tx1"/>
              </a:solidFill>
              <a:effectLst/>
              <a:latin typeface="Arial" panose="020B0604020202020204"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Правила игры.</a:t>
            </a: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В начале игры стрелком становится </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тот, кто после внезапной команды «Сесть!» присел </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последним. Момент броска мяча определяется </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самим стрелком. Мяч, брошенный мимо, игроки</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перебрасывают стрелку. Если игрок поймал мяч, </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брошенный в него, то это не считается попаданием.</a:t>
            </a:r>
          </a:p>
          <a:p>
            <a:pPr marL="0" marR="0" lvl="0" indent="342900" algn="l" defTabSz="914400" rtl="0" eaLnBrk="0" fontAlgn="base" latinLnBrk="0" hangingPunct="0">
              <a:lnSpc>
                <a:spcPct val="100000"/>
              </a:lnSpc>
              <a:spcBef>
                <a:spcPct val="0"/>
              </a:spcBef>
              <a:spcAft>
                <a:spcPct val="0"/>
              </a:spcAft>
              <a:buClrTx/>
              <a:buSzTx/>
              <a:buFontTx/>
              <a:buNone/>
              <a:tabLst>
                <a:tab pos="630238" algn="l"/>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572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lnSpcReduction="10000"/>
          </a:bodyPr>
          <a:lstStyle/>
          <a:p>
            <a:r>
              <a:rPr lang="ru-RU" b="1" dirty="0" smtClean="0"/>
              <a:t>«Филин и пташки»</a:t>
            </a:r>
            <a:endParaRPr lang="ru-RU" dirty="0" smtClean="0"/>
          </a:p>
          <a:p>
            <a:r>
              <a:rPr lang="ru-RU" dirty="0" smtClean="0"/>
              <a:t>       Перед началом игры дети выбирают для себя названия тех птиц, голосу которых они смогут подражать. Например, голубь, ворона, галка, воробей, синица, гусь, утка, журавль и др. Играющие выбирают филина. Он уходит в свое гнездо, а играющие тихо, чтобы не услышал филин, придумывают, какими птицами они будут в игре. Птицы летают, кричат, останавливаются и приседают. Каждый игрок подражает крику и движениям той птицы, которую он выбрал. </a:t>
            </a:r>
          </a:p>
          <a:p>
            <a:r>
              <a:rPr lang="ru-RU" dirty="0" smtClean="0"/>
              <a:t>На сигнал "Филин!" все птицы стараются быстрее занять место в своем доме. Если филин успеет кого-то поймать, то он должен угадать, что это за птица. Только верно названная птица становится филином. </a:t>
            </a:r>
          </a:p>
          <a:p>
            <a:r>
              <a:rPr lang="ru-RU" i="1" u="sng" dirty="0" smtClean="0"/>
              <a:t>Правила игры</a:t>
            </a:r>
            <a:r>
              <a:rPr lang="ru-RU" u="sng" dirty="0" smtClean="0"/>
              <a:t>.</a:t>
            </a:r>
            <a:r>
              <a:rPr lang="ru-RU" dirty="0" smtClean="0"/>
              <a:t> Дома птиц и дом филина нужно располагать на возвышении. Птицы улетают в гнездо по сигналу или как только филин поймает одну из них.</a:t>
            </a:r>
          </a:p>
          <a:p>
            <a:endParaRPr lang="ru-RU" dirty="0"/>
          </a:p>
        </p:txBody>
      </p:sp>
    </p:spTree>
    <p:extLst>
      <p:ext uri="{BB962C8B-B14F-4D97-AF65-F5344CB8AC3E}">
        <p14:creationId xmlns:p14="http://schemas.microsoft.com/office/powerpoint/2010/main" val="1827039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Изобр по Коми Узор"/>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710" y="226888"/>
            <a:ext cx="11830100" cy="6574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8124" y="1111348"/>
            <a:ext cx="7263527" cy="5190978"/>
          </a:xfrm>
          <a:prstGeom prst="rect">
            <a:avLst/>
          </a:prstGeom>
          <a:noFill/>
        </p:spPr>
        <p:txBody>
          <a:bodyPr vert="vert270" wrap="square" rtlCol="0">
            <a:spAutoFit/>
          </a:bodyPr>
          <a:lstStyle/>
          <a:p>
            <a:pPr algn="ctr"/>
            <a:r>
              <a:rPr lang="ru-RU" sz="2000" b="1" u="sng" dirty="0"/>
              <a:t>Игры народов </a:t>
            </a:r>
            <a:r>
              <a:rPr lang="ru-RU" sz="2000" b="1" u="sng" dirty="0" err="1"/>
              <a:t>коми</a:t>
            </a:r>
            <a:endParaRPr lang="ru-RU" sz="2000" b="1" dirty="0"/>
          </a:p>
          <a:p>
            <a:pPr algn="ctr"/>
            <a:r>
              <a:rPr lang="ru-RU" sz="2000" b="1" dirty="0"/>
              <a:t>«Стой, олень</a:t>
            </a:r>
            <a:r>
              <a:rPr lang="ru-RU" sz="2000" b="1" dirty="0" smtClean="0"/>
              <a:t>!»</a:t>
            </a:r>
          </a:p>
          <a:p>
            <a:pPr algn="ctr"/>
            <a:r>
              <a:rPr lang="ru-RU" sz="2000" b="1" dirty="0" smtClean="0"/>
              <a:t> </a:t>
            </a:r>
            <a:r>
              <a:rPr lang="ru-RU" sz="2000" b="1" dirty="0"/>
              <a:t>(Сует, </a:t>
            </a:r>
            <a:r>
              <a:rPr lang="ru-RU" sz="2000" b="1" dirty="0" err="1"/>
              <a:t>кор</a:t>
            </a:r>
            <a:r>
              <a:rPr lang="ru-RU" sz="2000" b="1" dirty="0"/>
              <a:t>!)</a:t>
            </a:r>
          </a:p>
          <a:p>
            <a:r>
              <a:rPr lang="ru-RU" sz="2000" b="1" dirty="0"/>
              <a:t>Играющие находятся в разных местах площадки </a:t>
            </a:r>
            <a:endParaRPr lang="ru-RU" sz="2000" b="1" dirty="0" smtClean="0"/>
          </a:p>
          <a:p>
            <a:r>
              <a:rPr lang="ru-RU" sz="2000" b="1" dirty="0" smtClean="0"/>
              <a:t>(</a:t>
            </a:r>
            <a:r>
              <a:rPr lang="ru-RU" sz="2000" b="1" dirty="0"/>
              <a:t>границы ее обозначены). Выбирается пастух</a:t>
            </a:r>
            <a:r>
              <a:rPr lang="ru-RU" sz="2000" b="1" dirty="0" smtClean="0"/>
              <a:t>.</a:t>
            </a:r>
          </a:p>
          <a:p>
            <a:r>
              <a:rPr lang="ru-RU" sz="2000" b="1" dirty="0" smtClean="0"/>
              <a:t> </a:t>
            </a:r>
            <a:r>
              <a:rPr lang="ru-RU" sz="2000" b="1" dirty="0"/>
              <a:t>Получив палочку, он становится на середине </a:t>
            </a:r>
            <a:endParaRPr lang="ru-RU" sz="2000" b="1" dirty="0" smtClean="0"/>
          </a:p>
          <a:p>
            <a:r>
              <a:rPr lang="ru-RU" sz="2000" b="1" dirty="0" smtClean="0"/>
              <a:t>площадки</a:t>
            </a:r>
            <a:r>
              <a:rPr lang="ru-RU" sz="2000" b="1" dirty="0"/>
              <a:t>. </a:t>
            </a:r>
          </a:p>
          <a:p>
            <a:r>
              <a:rPr lang="ru-RU" sz="2000" b="1" dirty="0"/>
              <a:t>После сигнала «Беги, олень!» все разбегаются </a:t>
            </a:r>
            <a:endParaRPr lang="ru-RU" sz="2000" b="1" dirty="0" smtClean="0"/>
          </a:p>
          <a:p>
            <a:r>
              <a:rPr lang="ru-RU" sz="2000" b="1" dirty="0" smtClean="0"/>
              <a:t>по </a:t>
            </a:r>
            <a:r>
              <a:rPr lang="ru-RU" sz="2000" b="1" dirty="0"/>
              <a:t>площадке, а пастух старается догнать </a:t>
            </a:r>
            <a:r>
              <a:rPr lang="ru-RU" sz="2000" b="1" dirty="0" smtClean="0"/>
              <a:t>кого-</a:t>
            </a:r>
          </a:p>
          <a:p>
            <a:r>
              <a:rPr lang="ru-RU" sz="2000" b="1" dirty="0" err="1" smtClean="0"/>
              <a:t>нибудь</a:t>
            </a:r>
            <a:r>
              <a:rPr lang="ru-RU" sz="2000" b="1" dirty="0" smtClean="0"/>
              <a:t> </a:t>
            </a:r>
            <a:r>
              <a:rPr lang="ru-RU" sz="2000" b="1" dirty="0"/>
              <a:t>из играющих, коснуться его </a:t>
            </a:r>
            <a:r>
              <a:rPr lang="ru-RU" sz="2000" b="1" dirty="0" smtClean="0"/>
              <a:t>палочкой</a:t>
            </a:r>
          </a:p>
          <a:p>
            <a:r>
              <a:rPr lang="ru-RU" sz="2000" b="1" dirty="0" smtClean="0"/>
              <a:t> </a:t>
            </a:r>
            <a:r>
              <a:rPr lang="ru-RU" sz="2000" b="1" dirty="0"/>
              <a:t>и сказать: «Стой, олень!» Тот, кого коснулась </a:t>
            </a:r>
            <a:endParaRPr lang="ru-RU" sz="2000" b="1" dirty="0" smtClean="0"/>
          </a:p>
          <a:p>
            <a:r>
              <a:rPr lang="ru-RU" sz="2000" b="1" dirty="0" smtClean="0"/>
              <a:t>палочка</a:t>
            </a:r>
            <a:r>
              <a:rPr lang="ru-RU" sz="2000" b="1" dirty="0"/>
              <a:t>, отходит в сторону. Игра заканчивается</a:t>
            </a:r>
            <a:r>
              <a:rPr lang="ru-RU" sz="2000" b="1" dirty="0" smtClean="0"/>
              <a:t>,</a:t>
            </a:r>
          </a:p>
          <a:p>
            <a:r>
              <a:rPr lang="ru-RU" sz="2000" b="1" dirty="0" smtClean="0"/>
              <a:t> </a:t>
            </a:r>
            <a:r>
              <a:rPr lang="ru-RU" sz="2000" b="1" dirty="0"/>
              <a:t>когда пастух поймает пятерых оленей. </a:t>
            </a:r>
          </a:p>
          <a:p>
            <a:r>
              <a:rPr lang="ru-RU" sz="2000" b="1" i="1" u="sng" dirty="0"/>
              <a:t>Правила игры.</a:t>
            </a:r>
            <a:r>
              <a:rPr lang="ru-RU" sz="2000" b="1" dirty="0"/>
              <a:t> Разбегаться можно только </a:t>
            </a:r>
            <a:r>
              <a:rPr lang="ru-RU" sz="2000" b="1" dirty="0" smtClean="0"/>
              <a:t>по</a:t>
            </a:r>
          </a:p>
          <a:p>
            <a:r>
              <a:rPr lang="ru-RU" sz="2000" b="1" dirty="0" smtClean="0"/>
              <a:t> </a:t>
            </a:r>
            <a:r>
              <a:rPr lang="ru-RU" sz="2000" b="1" dirty="0"/>
              <a:t>сигналу «Беги, олень!» Осаленные отходят </a:t>
            </a:r>
            <a:endParaRPr lang="ru-RU" sz="2000" b="1" dirty="0" smtClean="0"/>
          </a:p>
          <a:p>
            <a:r>
              <a:rPr lang="ru-RU" sz="2000" b="1" dirty="0" smtClean="0"/>
              <a:t>в </a:t>
            </a:r>
            <a:r>
              <a:rPr lang="ru-RU" sz="2000" b="1" dirty="0"/>
              <a:t>условленное место. Салить надо осторожно.</a:t>
            </a:r>
          </a:p>
          <a:p>
            <a:endParaRPr lang="ru-RU" sz="2000" b="1" dirty="0"/>
          </a:p>
        </p:txBody>
      </p:sp>
    </p:spTree>
    <p:extLst>
      <p:ext uri="{BB962C8B-B14F-4D97-AF65-F5344CB8AC3E}">
        <p14:creationId xmlns:p14="http://schemas.microsoft.com/office/powerpoint/2010/main" val="1468008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Изобр по Коми Узор"/>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5913" y="226888"/>
            <a:ext cx="11830100" cy="6574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8124" y="1111348"/>
            <a:ext cx="5724644" cy="5190978"/>
          </a:xfrm>
          <a:prstGeom prst="rect">
            <a:avLst/>
          </a:prstGeom>
          <a:noFill/>
        </p:spPr>
        <p:txBody>
          <a:bodyPr vert="vert270" wrap="square" rtlCol="0">
            <a:spAutoFit/>
          </a:bodyPr>
          <a:lstStyle/>
          <a:p>
            <a:pPr algn="ctr"/>
            <a:r>
              <a:rPr lang="ru-RU" sz="2000" b="1" dirty="0"/>
              <a:t>«Невод» </a:t>
            </a:r>
            <a:endParaRPr lang="ru-RU" sz="2000" b="1" dirty="0" smtClean="0"/>
          </a:p>
          <a:p>
            <a:pPr algn="ctr"/>
            <a:r>
              <a:rPr lang="ru-RU" sz="2000" b="1" dirty="0" smtClean="0"/>
              <a:t>(</a:t>
            </a:r>
            <a:r>
              <a:rPr lang="ru-RU" sz="2000" b="1" dirty="0" err="1"/>
              <a:t>Тыв</a:t>
            </a:r>
            <a:r>
              <a:rPr lang="ru-RU" sz="2000" b="1" dirty="0"/>
              <a:t>)</a:t>
            </a:r>
            <a:endParaRPr lang="ru-RU" sz="2000" dirty="0"/>
          </a:p>
          <a:p>
            <a:r>
              <a:rPr lang="ru-RU" sz="2000" b="1" dirty="0"/>
              <a:t>Играющие выбирают рыбу. На голову ей надевают яркий платок или венок из цветов и помещают в центр хоровода, изображающего невод. На расстоянии 1,5—2 м от хоровода устанавливают четыре украшенных лентами шеста. Рыба, пробравшись сквозь невод (под руками играющих), бежит к одному из шестов. Игроки догоняют ее. Если рыбу не догнали и она спряталась за шестом, она остается рыбой, если поймают, то она возвращается в хоровод. Рыбой становится тот, кто ее догнал. </a:t>
            </a:r>
          </a:p>
          <a:p>
            <a:r>
              <a:rPr lang="ru-RU" sz="2000" b="1" i="1" u="sng" dirty="0"/>
              <a:t>Правила игры.</a:t>
            </a:r>
            <a:r>
              <a:rPr lang="ru-RU" sz="2000" b="1" dirty="0"/>
              <a:t> Игроку, выбегающему из-под невода, надо проявлять ловкость, а не силу. Разрывать круг нельзя.</a:t>
            </a:r>
          </a:p>
        </p:txBody>
      </p:sp>
    </p:spTree>
    <p:extLst>
      <p:ext uri="{BB962C8B-B14F-4D97-AF65-F5344CB8AC3E}">
        <p14:creationId xmlns:p14="http://schemas.microsoft.com/office/powerpoint/2010/main" val="3748982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Изобр по Коми Узор"/>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5913" y="226888"/>
            <a:ext cx="11830100" cy="6574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8124" y="1111348"/>
            <a:ext cx="800219" cy="5190978"/>
          </a:xfrm>
          <a:prstGeom prst="rect">
            <a:avLst/>
          </a:prstGeom>
          <a:noFill/>
        </p:spPr>
        <p:txBody>
          <a:bodyPr vert="vert270" wrap="square" rtlCol="0">
            <a:spAutoFit/>
          </a:bodyPr>
          <a:lstStyle/>
          <a:p>
            <a:pPr algn="ctr"/>
            <a:r>
              <a:rPr lang="ru-RU" sz="2000" b="1" u="sng" dirty="0"/>
              <a:t>Игры народов </a:t>
            </a:r>
            <a:r>
              <a:rPr lang="ru-RU" sz="2000" b="1" u="sng" dirty="0" err="1"/>
              <a:t>коми</a:t>
            </a:r>
            <a:endParaRPr lang="ru-RU" sz="2000" b="1" dirty="0"/>
          </a:p>
          <a:p>
            <a:pPr algn="ctr"/>
            <a:endParaRPr lang="ru-RU" sz="2000" b="1" dirty="0"/>
          </a:p>
        </p:txBody>
      </p:sp>
      <p:sp>
        <p:nvSpPr>
          <p:cNvPr id="3" name="Прямоугольник 2"/>
          <p:cNvSpPr/>
          <p:nvPr/>
        </p:nvSpPr>
        <p:spPr>
          <a:xfrm>
            <a:off x="2602524" y="464234"/>
            <a:ext cx="4124206" cy="5780921"/>
          </a:xfrm>
          <a:prstGeom prst="rect">
            <a:avLst/>
          </a:prstGeom>
        </p:spPr>
        <p:txBody>
          <a:bodyPr vert="vert270" wrap="square">
            <a:spAutoFit/>
          </a:bodyPr>
          <a:lstStyle/>
          <a:p>
            <a:pPr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«Ловля оленей» </a:t>
            </a:r>
          </a:p>
          <a:p>
            <a:pPr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a:t>
            </a:r>
            <a:r>
              <a:rPr lang="ru-RU" sz="2000" b="1" dirty="0" err="1" smtClean="0">
                <a:effectLst/>
                <a:latin typeface="Times New Roman" panose="02020603050405020304" pitchFamily="18" charset="0"/>
                <a:ea typeface="Times New Roman" panose="02020603050405020304" pitchFamily="18" charset="0"/>
              </a:rPr>
              <a:t>Коръясос</a:t>
            </a:r>
            <a:r>
              <a:rPr lang="ru-RU" sz="2000" b="1" dirty="0" smtClean="0">
                <a:effectLst/>
                <a:latin typeface="Times New Roman" panose="02020603050405020304" pitchFamily="18" charset="0"/>
                <a:ea typeface="Times New Roman" panose="02020603050405020304" pitchFamily="18" charset="0"/>
              </a:rPr>
              <a:t> </a:t>
            </a:r>
            <a:r>
              <a:rPr lang="ru-RU" sz="2000" b="1" dirty="0" err="1" smtClean="0">
                <a:effectLst/>
                <a:latin typeface="Times New Roman" panose="02020603050405020304" pitchFamily="18" charset="0"/>
                <a:ea typeface="Times New Roman" panose="02020603050405020304" pitchFamily="18" charset="0"/>
              </a:rPr>
              <a:t>куталом</a:t>
            </a:r>
            <a:r>
              <a:rPr lang="ru-RU" sz="2000" b="1" dirty="0" smtClean="0">
                <a:effectLst/>
                <a:latin typeface="Times New Roman" panose="02020603050405020304" pitchFamily="18" charset="0"/>
                <a:ea typeface="Times New Roman" panose="02020603050405020304" pitchFamily="18" charset="0"/>
              </a:rPr>
              <a:t>)</a:t>
            </a:r>
          </a:p>
          <a:p>
            <a:pPr indent="342900" algn="just">
              <a:spcAft>
                <a:spcPts val="0"/>
              </a:spcAft>
              <a:tabLst>
                <a:tab pos="630555" algn="l"/>
              </a:tabLst>
            </a:pPr>
            <a:r>
              <a:rPr lang="ru-RU" b="1" dirty="0" smtClean="0">
                <a:effectLst/>
                <a:latin typeface="Times New Roman" panose="02020603050405020304" pitchFamily="18" charset="0"/>
                <a:ea typeface="Times New Roman" panose="02020603050405020304" pitchFamily="18" charset="0"/>
              </a:rPr>
              <a:t>Среди играющих выбирают двух пастухов, остальные участники — олени. Они становятся внутри очерченного круга. Пастухи находятся за кругом, друг против друга. По сигналу ведущего «Раз, два, три — лови!» пастухи по очереди бросают мяч в оленей, а те убегают от мяча. Олень, в которого попал мяч, считается пойманным. После четырех-пяти повторений подсчитывается количество пойманных оленей.</a:t>
            </a:r>
          </a:p>
          <a:p>
            <a:pPr indent="342900" algn="just">
              <a:spcAft>
                <a:spcPts val="0"/>
              </a:spcAft>
              <a:tabLst>
                <a:tab pos="630555" algn="l"/>
              </a:tabLst>
            </a:pPr>
            <a:r>
              <a:rPr lang="ru-RU" b="1" i="1" u="sng" dirty="0" smtClean="0">
                <a:effectLst/>
                <a:latin typeface="Times New Roman" panose="02020603050405020304" pitchFamily="18" charset="0"/>
                <a:ea typeface="Times New Roman" panose="02020603050405020304" pitchFamily="18" charset="0"/>
              </a:rPr>
              <a:t>Правила игры.</a:t>
            </a:r>
            <a:r>
              <a:rPr lang="ru-RU" b="1" dirty="0" smtClean="0">
                <a:effectLst/>
                <a:latin typeface="Times New Roman" panose="02020603050405020304" pitchFamily="18" charset="0"/>
                <a:ea typeface="Times New Roman" panose="02020603050405020304" pitchFamily="18" charset="0"/>
              </a:rPr>
              <a:t> Игру надо начинать только по сигналу. Бросать мяч можно только в ноги играющих. Засчитывается прямое попадание, а не после отскока.</a:t>
            </a:r>
            <a:endParaRPr lang="ru-RU"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5061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Изобр по Коми Узор"/>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5913" y="226888"/>
            <a:ext cx="11830100" cy="6574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8124" y="1111348"/>
            <a:ext cx="7879080" cy="5190978"/>
          </a:xfrm>
          <a:prstGeom prst="rect">
            <a:avLst/>
          </a:prstGeom>
          <a:noFill/>
        </p:spPr>
        <p:txBody>
          <a:bodyPr vert="vert270" wrap="square" rtlCol="0">
            <a:spAutoFit/>
          </a:bodyPr>
          <a:lstStyle/>
          <a:p>
            <a:pPr algn="ctr"/>
            <a:r>
              <a:rPr lang="ru-RU" sz="2000" b="1" u="sng" dirty="0"/>
              <a:t>Игры народов </a:t>
            </a:r>
            <a:r>
              <a:rPr lang="ru-RU" sz="2000" b="1" u="sng" dirty="0" err="1" smtClean="0"/>
              <a:t>коми</a:t>
            </a:r>
            <a:endParaRPr lang="ru-RU" sz="2000" b="1" u="sng" dirty="0" smtClean="0"/>
          </a:p>
          <a:p>
            <a:pPr algn="ctr"/>
            <a:r>
              <a:rPr lang="ru-RU" sz="2000" b="1" dirty="0"/>
              <a:t>«Перетягивание скалки»</a:t>
            </a:r>
          </a:p>
          <a:p>
            <a:r>
              <a:rPr lang="ru-RU" sz="2000" b="1" dirty="0"/>
              <a:t>Эта игра была популярна на деревенских посиделках и на «помочах» (совместных работах) вплоть до 70-ых годов XX века. Играть можно в помещении, а в теплую сухую погоду и на улице. Для игры требуется только скалка. Количество игроков не ограничено. </a:t>
            </a:r>
          </a:p>
          <a:p>
            <a:r>
              <a:rPr lang="ru-RU" sz="2000" b="1" dirty="0"/>
              <a:t>Два игрока садятся на пол или на лужайку лицом друг к другу, упираясь друг в друга подошвами ног (ноги должны быть прямые). Один из игроков берется за ручки скалки, другой за середину. По команде начинают тянуть скалку на себя. Побеждает тот, кто перетянет скалку. Победитель оказывается практически на спине, проигравший – на ногах. Можно соревноваться по групповой (каждый с каждым) или по олимпийской системе (проигравший выбывает). В первом случае побеждает тот, у кого больше всех побед; во втором – тот, кто победил в последнем поединке.</a:t>
            </a:r>
          </a:p>
          <a:p>
            <a:pPr algn="ctr"/>
            <a:endParaRPr lang="ru-RU" sz="2000" b="1" dirty="0"/>
          </a:p>
          <a:p>
            <a:pPr algn="ctr"/>
            <a:endParaRPr lang="ru-RU" sz="2000" b="1" dirty="0"/>
          </a:p>
        </p:txBody>
      </p:sp>
      <p:sp>
        <p:nvSpPr>
          <p:cNvPr id="3" name="Прямоугольник 2"/>
          <p:cNvSpPr/>
          <p:nvPr/>
        </p:nvSpPr>
        <p:spPr>
          <a:xfrm>
            <a:off x="2602524" y="464234"/>
            <a:ext cx="461665" cy="5780921"/>
          </a:xfrm>
          <a:prstGeom prst="rect">
            <a:avLst/>
          </a:prstGeom>
        </p:spPr>
        <p:txBody>
          <a:bodyPr vert="vert270" wrap="square">
            <a:spAutoFit/>
          </a:bodyPr>
          <a:lstStyle/>
          <a:p>
            <a:pPr algn="ctr">
              <a:spcAft>
                <a:spcPts val="0"/>
              </a:spcAft>
              <a:tabLst>
                <a:tab pos="630555" algn="l"/>
              </a:tabLst>
            </a:pPr>
            <a:r>
              <a:rPr lang="ru-RU" b="1" dirty="0" smtClean="0">
                <a:effectLst/>
                <a:latin typeface="Times New Roman" panose="02020603050405020304" pitchFamily="18" charset="0"/>
                <a:ea typeface="Times New Roman" panose="02020603050405020304" pitchFamily="18" charset="0"/>
              </a:rPr>
              <a:t>.</a:t>
            </a:r>
            <a:endParaRPr lang="ru-RU"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9092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Изобр по Коми Узор"/>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1830100" cy="6574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8124" y="1111348"/>
            <a:ext cx="800219" cy="5190978"/>
          </a:xfrm>
          <a:prstGeom prst="rect">
            <a:avLst/>
          </a:prstGeom>
          <a:noFill/>
        </p:spPr>
        <p:txBody>
          <a:bodyPr vert="vert270" wrap="square" rtlCol="0">
            <a:spAutoFit/>
          </a:bodyPr>
          <a:lstStyle/>
          <a:p>
            <a:pPr algn="ctr"/>
            <a:r>
              <a:rPr lang="ru-RU" sz="2000" b="1" u="sng" dirty="0"/>
              <a:t>Игры народов </a:t>
            </a:r>
            <a:r>
              <a:rPr lang="ru-RU" sz="2000" b="1" u="sng" dirty="0" err="1"/>
              <a:t>коми</a:t>
            </a:r>
            <a:endParaRPr lang="ru-RU" sz="2000" b="1" dirty="0"/>
          </a:p>
          <a:p>
            <a:pPr algn="ctr"/>
            <a:endParaRPr lang="ru-RU" sz="2000" b="1" dirty="0"/>
          </a:p>
        </p:txBody>
      </p:sp>
      <p:sp>
        <p:nvSpPr>
          <p:cNvPr id="3" name="Rectangle 1"/>
          <p:cNvSpPr>
            <a:spLocks noChangeArrowheads="1"/>
          </p:cNvSpPr>
          <p:nvPr/>
        </p:nvSpPr>
        <p:spPr bwMode="auto">
          <a:xfrm rot="5400000" flipV="1">
            <a:off x="3626535" y="-625858"/>
            <a:ext cx="4938931"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«Охота на оленей» </a:t>
            </a: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ru-RU"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Коръясос</a:t>
            </a: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нярталаон</a:t>
            </a: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куталом</a:t>
            </a: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ru-RU" b="0" i="0" u="none" strike="noStrike" cap="none" normalizeH="0" baseline="0" dirty="0" smtClean="0">
              <a:ln>
                <a:noFill/>
              </a:ln>
              <a:solidFill>
                <a:schemeClr val="tx1"/>
              </a:solidFill>
              <a:effectLst/>
              <a:latin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Играющие делятся на две команды. Все становятся за чертой, проведенной на расстоянии 1,5 м от оленьих рогов (их количество зависит от числа детей в команде). В руках у каждого ребенка аркан. Он старается заарканить (поймать) оленя. </a:t>
            </a:r>
            <a:endParaRPr kumimoji="0" lang="ru-RU" sz="1100" b="1" i="0" u="none" strike="noStrike" cap="none" normalizeH="0" baseline="0" dirty="0" smtClean="0">
              <a:ln>
                <a:noFill/>
              </a:ln>
              <a:solidFill>
                <a:schemeClr val="tx1"/>
              </a:solidFill>
              <a:effectLst/>
              <a:latin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Правила игры</a:t>
            </a: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Выигрывает тот, кто больше поймал оленей. Прежде чем играть в эту игру, надо научиться правильным приемам броска аркана. Набрасывать петлю на рога оленя следует по сигналу. Нельзя подходить к оленю ближе места, обозначенного чертой. </a:t>
            </a:r>
            <a:endParaRPr kumimoji="0" lang="ru-RU" sz="1100" b="1" i="0" u="none" strike="noStrike" cap="none" normalizeH="0" baseline="0" dirty="0" smtClean="0">
              <a:ln>
                <a:noFill/>
              </a:ln>
              <a:solidFill>
                <a:schemeClr val="tx1"/>
              </a:solidFill>
              <a:effectLst/>
              <a:latin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Варианты. Ловить одного оленя, т. е. набрасывать арканы на одни рога, могут сразу несколько человек. В этом случае они должны стоять не мешая друг другу. </a:t>
            </a:r>
            <a:endParaRPr kumimoji="0" lang="ru-RU" sz="1100" b="1" i="0" u="none" strike="noStrike" cap="none" normalizeH="0" baseline="0" dirty="0" smtClean="0">
              <a:ln>
                <a:noFill/>
              </a:ln>
              <a:solidFill>
                <a:schemeClr val="tx1"/>
              </a:solidFill>
              <a:effectLst/>
              <a:latin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Для усложнения игра проводится на склоне горы. Группа игроков делится на две команды, которые располагаются по двум сторонам горки, у каждой команды по </a:t>
            </a:r>
            <a:r>
              <a:rPr kumimoji="0" lang="ru-RU"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мауту</a:t>
            </a: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Ведущий сталкивает санки с прикрепленными к ним рогами. Дети по очереди ловят оленя на лету.</a:t>
            </a:r>
            <a:endParaRPr kumimoji="0" lang="ru-RU" sz="24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300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6555641" cy="6463308"/>
          </a:xfrm>
          <a:prstGeom prst="rect">
            <a:avLst/>
          </a:prstGeom>
        </p:spPr>
        <p:txBody>
          <a:bodyPr vert="vert270">
            <a:spAutoFit/>
          </a:bodyPr>
          <a:lstStyle/>
          <a:p>
            <a:pPr indent="342900"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Татарские народные игры.</a:t>
            </a:r>
            <a:endParaRPr lang="ru-RU" sz="2000" dirty="0" smtClean="0">
              <a:effectLst/>
              <a:latin typeface="Times New Roman" panose="02020603050405020304" pitchFamily="18" charset="0"/>
              <a:ea typeface="Times New Roman" panose="02020603050405020304" pitchFamily="18" charset="0"/>
            </a:endParaRPr>
          </a:p>
          <a:p>
            <a:pPr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«Продаем горшки» </a:t>
            </a:r>
          </a:p>
          <a:p>
            <a:pPr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a:t>
            </a:r>
            <a:r>
              <a:rPr lang="ru-RU" sz="2000" b="1" dirty="0" err="1" smtClean="0">
                <a:effectLst/>
                <a:latin typeface="Times New Roman" panose="02020603050405020304" pitchFamily="18" charset="0"/>
                <a:ea typeface="Times New Roman" panose="02020603050405020304" pitchFamily="18" charset="0"/>
              </a:rPr>
              <a:t>Чулмак</a:t>
            </a:r>
            <a:r>
              <a:rPr lang="ru-RU" sz="2000" b="1" dirty="0" smtClean="0">
                <a:effectLst/>
                <a:latin typeface="Times New Roman" panose="02020603050405020304" pitchFamily="18" charset="0"/>
                <a:ea typeface="Times New Roman" panose="02020603050405020304" pitchFamily="18" charset="0"/>
              </a:rPr>
              <a:t> </a:t>
            </a:r>
            <a:r>
              <a:rPr lang="ru-RU" sz="2000" b="1" dirty="0" err="1" smtClean="0">
                <a:effectLst/>
                <a:latin typeface="Times New Roman" panose="02020603050405020304" pitchFamily="18" charset="0"/>
                <a:ea typeface="Times New Roman" panose="02020603050405020304" pitchFamily="18" charset="0"/>
              </a:rPr>
              <a:t>уены</a:t>
            </a:r>
            <a:r>
              <a:rPr lang="ru-RU" sz="2000" b="1" dirty="0" smtClean="0">
                <a:effectLst/>
                <a:latin typeface="Times New Roman" panose="02020603050405020304" pitchFamily="18" charset="0"/>
                <a:ea typeface="Times New Roman" panose="02020603050405020304" pitchFamily="18" charset="0"/>
              </a:rPr>
              <a:t>)</a:t>
            </a:r>
          </a:p>
          <a:p>
            <a:pPr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a:p>
            <a:pPr indent="342900" algn="just">
              <a:spcAft>
                <a:spcPts val="0"/>
              </a:spcAft>
              <a:tabLst>
                <a:tab pos="630555" algn="l"/>
              </a:tabLst>
            </a:pPr>
            <a:r>
              <a:rPr lang="ru-RU" dirty="0" smtClean="0">
                <a:effectLst/>
                <a:latin typeface="Times New Roman" panose="02020603050405020304" pitchFamily="18" charset="0"/>
                <a:ea typeface="Times New Roman" panose="02020603050405020304" pitchFamily="18" charset="0"/>
              </a:rPr>
              <a:t>Играющие разделяются на две группы. Дети-горшки, встав на колени или усевшись на траву, образуют круг. За каждым горшком стоит игрок — хозяин горшка, руки у него за спиной. Водящий стоит за кругом. Водящий подходит к одному из хозяев горшка и начинает разговор: </a:t>
            </a:r>
            <a:endParaRPr lang="ru-RU" sz="1600" dirty="0" smtClean="0">
              <a:effectLst/>
              <a:latin typeface="Times New Roman" panose="02020603050405020304" pitchFamily="18" charset="0"/>
              <a:ea typeface="Times New Roman" panose="02020603050405020304" pitchFamily="18" charset="0"/>
            </a:endParaRPr>
          </a:p>
          <a:p>
            <a:pPr indent="342900" algn="just">
              <a:spcAft>
                <a:spcPts val="0"/>
              </a:spcAft>
              <a:tabLst>
                <a:tab pos="630555" algn="l"/>
              </a:tabLst>
            </a:pPr>
            <a:r>
              <a:rPr lang="ru-RU" dirty="0" smtClean="0">
                <a:effectLst/>
                <a:latin typeface="Times New Roman" panose="02020603050405020304" pitchFamily="18" charset="0"/>
                <a:ea typeface="Times New Roman" panose="02020603050405020304" pitchFamily="18" charset="0"/>
              </a:rPr>
              <a:t/>
            </a:r>
            <a:br>
              <a:rPr lang="ru-RU" dirty="0" smtClean="0">
                <a:effectLst/>
                <a:latin typeface="Times New Roman" panose="02020603050405020304" pitchFamily="18" charset="0"/>
                <a:ea typeface="Times New Roman" panose="02020603050405020304" pitchFamily="18" charset="0"/>
              </a:rPr>
            </a:br>
            <a:r>
              <a:rPr lang="ru-RU" dirty="0" smtClean="0">
                <a:effectLst/>
                <a:latin typeface="Times New Roman" panose="02020603050405020304" pitchFamily="18" charset="0"/>
                <a:ea typeface="Times New Roman" panose="02020603050405020304" pitchFamily="18" charset="0"/>
              </a:rPr>
              <a:t>— Эй, дружок продай горшок! </a:t>
            </a:r>
            <a:endParaRPr lang="ru-RU" sz="1600" dirty="0" smtClean="0">
              <a:effectLst/>
              <a:latin typeface="Times New Roman" panose="02020603050405020304" pitchFamily="18" charset="0"/>
              <a:ea typeface="Times New Roman" panose="02020603050405020304" pitchFamily="18" charset="0"/>
            </a:endParaRPr>
          </a:p>
          <a:p>
            <a:pPr indent="342900" algn="just">
              <a:spcAft>
                <a:spcPts val="0"/>
              </a:spcAft>
              <a:tabLst>
                <a:tab pos="630555" algn="l"/>
              </a:tabLst>
            </a:pPr>
            <a:r>
              <a:rPr lang="ru-RU" dirty="0" smtClean="0">
                <a:effectLst/>
                <a:latin typeface="Times New Roman" panose="02020603050405020304" pitchFamily="18" charset="0"/>
                <a:ea typeface="Times New Roman" panose="02020603050405020304" pitchFamily="18" charset="0"/>
              </a:rPr>
              <a:t>— Покупай </a:t>
            </a:r>
            <a:endParaRPr lang="ru-RU" sz="1600" dirty="0" smtClean="0">
              <a:effectLst/>
              <a:latin typeface="Times New Roman" panose="02020603050405020304" pitchFamily="18" charset="0"/>
              <a:ea typeface="Times New Roman" panose="02020603050405020304" pitchFamily="18" charset="0"/>
            </a:endParaRPr>
          </a:p>
          <a:p>
            <a:pPr indent="342900" algn="just">
              <a:spcAft>
                <a:spcPts val="0"/>
              </a:spcAft>
              <a:tabLst>
                <a:tab pos="630555" algn="l"/>
              </a:tabLst>
            </a:pPr>
            <a:r>
              <a:rPr lang="ru-RU" dirty="0" smtClean="0">
                <a:effectLst/>
                <a:latin typeface="Times New Roman" panose="02020603050405020304" pitchFamily="18" charset="0"/>
                <a:ea typeface="Times New Roman" panose="02020603050405020304" pitchFamily="18" charset="0"/>
              </a:rPr>
              <a:t>— Сколько дать тебе рублей? </a:t>
            </a:r>
            <a:endParaRPr lang="ru-RU" sz="1600" dirty="0" smtClean="0">
              <a:effectLst/>
              <a:latin typeface="Times New Roman" panose="02020603050405020304" pitchFamily="18" charset="0"/>
              <a:ea typeface="Times New Roman" panose="02020603050405020304" pitchFamily="18" charset="0"/>
            </a:endParaRPr>
          </a:p>
          <a:p>
            <a:pPr indent="342900" algn="just">
              <a:spcAft>
                <a:spcPts val="0"/>
              </a:spcAft>
              <a:tabLst>
                <a:tab pos="630555" algn="l"/>
              </a:tabLst>
            </a:pPr>
            <a:r>
              <a:rPr lang="ru-RU" dirty="0" smtClean="0">
                <a:effectLst/>
                <a:latin typeface="Times New Roman" panose="02020603050405020304" pitchFamily="18" charset="0"/>
                <a:ea typeface="Times New Roman" panose="02020603050405020304" pitchFamily="18" charset="0"/>
              </a:rPr>
              <a:t>— Три отдай </a:t>
            </a:r>
            <a:endParaRPr lang="ru-RU" sz="1600" dirty="0" smtClean="0">
              <a:effectLst/>
              <a:latin typeface="Times New Roman" panose="02020603050405020304" pitchFamily="18" charset="0"/>
              <a:ea typeface="Times New Roman" panose="02020603050405020304" pitchFamily="18" charset="0"/>
            </a:endParaRPr>
          </a:p>
          <a:p>
            <a:pPr indent="342900" algn="just">
              <a:spcAft>
                <a:spcPts val="0"/>
              </a:spcAft>
              <a:tabLst>
                <a:tab pos="630555" algn="l"/>
              </a:tabLst>
            </a:pPr>
            <a:r>
              <a:rPr lang="ru-RU" dirty="0" smtClean="0">
                <a:effectLst/>
                <a:latin typeface="Times New Roman" panose="02020603050405020304" pitchFamily="18" charset="0"/>
                <a:ea typeface="Times New Roman" panose="02020603050405020304" pitchFamily="18" charset="0"/>
              </a:rPr>
              <a:t/>
            </a:r>
            <a:br>
              <a:rPr lang="ru-RU" dirty="0" smtClean="0">
                <a:effectLst/>
                <a:latin typeface="Times New Roman" panose="02020603050405020304" pitchFamily="18" charset="0"/>
                <a:ea typeface="Times New Roman" panose="02020603050405020304" pitchFamily="18" charset="0"/>
              </a:rPr>
            </a:br>
            <a:r>
              <a:rPr lang="ru-RU" dirty="0" smtClean="0">
                <a:effectLst/>
                <a:latin typeface="Times New Roman" panose="02020603050405020304" pitchFamily="18" charset="0"/>
                <a:ea typeface="Times New Roman" panose="02020603050405020304" pitchFamily="18" charset="0"/>
              </a:rPr>
              <a:t>Водящий три раза (или столько, за сколько согласился продать горшок его хозяин, но не более трех рублей) касается рукой хозяина горшка, и они начинают бег по кругу навстречу друг другу (круг обегают три раза). Кто быстрее добежит до свободного места в кругу, тот занимает это место, а отставший становится водящим. </a:t>
            </a:r>
            <a:endParaRPr lang="ru-RU" sz="1600" dirty="0" smtClean="0">
              <a:effectLst/>
              <a:latin typeface="Times New Roman" panose="02020603050405020304" pitchFamily="18" charset="0"/>
              <a:ea typeface="Times New Roman" panose="02020603050405020304" pitchFamily="18" charset="0"/>
            </a:endParaRPr>
          </a:p>
          <a:p>
            <a:pPr indent="342900" algn="just">
              <a:spcAft>
                <a:spcPts val="0"/>
              </a:spcAft>
              <a:tabLst>
                <a:tab pos="630555" algn="l"/>
              </a:tabLst>
            </a:pPr>
            <a:r>
              <a:rPr lang="ru-RU" i="1" u="sng" dirty="0" smtClean="0">
                <a:effectLst/>
                <a:latin typeface="Times New Roman" panose="02020603050405020304" pitchFamily="18" charset="0"/>
                <a:ea typeface="Times New Roman" panose="02020603050405020304" pitchFamily="18" charset="0"/>
              </a:rPr>
              <a:t>Правила игры</a:t>
            </a:r>
            <a:r>
              <a:rPr lang="ru-RU" u="sng" dirty="0" smtClean="0">
                <a:effectLst/>
                <a:latin typeface="Times New Roman" panose="02020603050405020304" pitchFamily="18" charset="0"/>
                <a:ea typeface="Times New Roman" panose="02020603050405020304" pitchFamily="18" charset="0"/>
              </a:rPr>
              <a:t>.</a:t>
            </a:r>
            <a:r>
              <a:rPr lang="ru-RU" dirty="0" smtClean="0">
                <a:effectLst/>
                <a:latin typeface="Times New Roman" panose="02020603050405020304" pitchFamily="18" charset="0"/>
                <a:ea typeface="Times New Roman" panose="02020603050405020304" pitchFamily="18" charset="0"/>
              </a:rPr>
              <a:t> Бегать разрешается только по кругу, не пересекая его. Бегущие не имеют права задевать других игроков. Водящий начинает бег в любом направлении. Если он начал бег влево, запятнанный должен бежать вправо.</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3925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5724644" cy="6463308"/>
          </a:xfrm>
          <a:prstGeom prst="rect">
            <a:avLst/>
          </a:prstGeom>
        </p:spPr>
        <p:txBody>
          <a:bodyPr vert="vert270">
            <a:spAutoFit/>
          </a:bodyPr>
          <a:lstStyle/>
          <a:p>
            <a:pPr algn="ctr"/>
            <a:r>
              <a:rPr lang="ru-RU" sz="2000" b="1" dirty="0" smtClean="0">
                <a:effectLst/>
                <a:latin typeface="Times New Roman" panose="02020603050405020304" pitchFamily="18" charset="0"/>
                <a:ea typeface="Times New Roman" panose="02020603050405020304" pitchFamily="18" charset="0"/>
              </a:rPr>
              <a:t>Татарские народные игры.</a:t>
            </a:r>
          </a:p>
          <a:p>
            <a:pPr algn="ctr"/>
            <a:r>
              <a:rPr lang="ru-RU" sz="2000" b="1" dirty="0" smtClean="0"/>
              <a:t> </a:t>
            </a:r>
            <a:r>
              <a:rPr lang="ru-RU" sz="2000" b="1" dirty="0"/>
              <a:t>«Скок-перескок» </a:t>
            </a:r>
            <a:endParaRPr lang="ru-RU" sz="2000" b="1" dirty="0" smtClean="0"/>
          </a:p>
          <a:p>
            <a:pPr algn="ctr"/>
            <a:r>
              <a:rPr lang="ru-RU" sz="2000" b="1" dirty="0" smtClean="0"/>
              <a:t>(</a:t>
            </a:r>
            <a:r>
              <a:rPr lang="ru-RU" sz="2000" b="1" dirty="0" err="1"/>
              <a:t>Кучтем</a:t>
            </a:r>
            <a:r>
              <a:rPr lang="ru-RU" sz="2000" b="1" dirty="0"/>
              <a:t>-куч</a:t>
            </a:r>
            <a:r>
              <a:rPr lang="ru-RU" sz="2000" b="1" dirty="0" smtClean="0"/>
              <a:t>)</a:t>
            </a:r>
          </a:p>
          <a:p>
            <a:pPr algn="ctr"/>
            <a:endParaRPr lang="ru-RU" sz="2000" dirty="0"/>
          </a:p>
          <a:p>
            <a:r>
              <a:rPr lang="ru-RU" sz="2000" dirty="0"/>
              <a:t>На земле чертят большой круг диаметром 15—25 м, внутри него — маленькие кружки диаметром 30—35 см для каждого участника игры. Водящий стоит в центре большого круга. </a:t>
            </a:r>
          </a:p>
          <a:p>
            <a:r>
              <a:rPr lang="ru-RU" sz="2000" dirty="0"/>
              <a:t>Водящий говорит: «Перескок!» После этого слова игроки быстро меняются местами (кружками), прыгая на одной ноге. Водящий старается занять место одного из играющих, прыгая также на одной ноге. Тот, кто останется без места, становится водящим. </a:t>
            </a:r>
          </a:p>
          <a:p>
            <a:r>
              <a:rPr lang="ru-RU" sz="2000" dirty="0"/>
              <a:t>Правила игры. Нельзя выталкивать друг друга из кружков. Двое играющих не могут находиться в одном кружке. При смене мест кружок считается за тем, кто раньше вступил в него.</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4167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6555641" cy="6463308"/>
          </a:xfrm>
          <a:prstGeom prst="rect">
            <a:avLst/>
          </a:prstGeom>
        </p:spPr>
        <p:txBody>
          <a:bodyPr vert="vert270">
            <a:spAutoFit/>
          </a:bodyPr>
          <a:lstStyle/>
          <a:p>
            <a:pPr indent="342900"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Татарские народные игры.</a:t>
            </a:r>
          </a:p>
          <a:p>
            <a:pPr algn="ctr"/>
            <a:r>
              <a:rPr lang="ru-RU" sz="2000" b="1" dirty="0"/>
              <a:t>«Хлопушки» </a:t>
            </a:r>
            <a:endParaRPr lang="ru-RU" sz="2000" b="1" dirty="0" smtClean="0"/>
          </a:p>
          <a:p>
            <a:pPr algn="ctr"/>
            <a:r>
              <a:rPr lang="ru-RU" sz="2000" b="1" dirty="0" smtClean="0"/>
              <a:t>(</a:t>
            </a:r>
            <a:r>
              <a:rPr lang="ru-RU" sz="2000" b="1" dirty="0" err="1"/>
              <a:t>Абакле</a:t>
            </a:r>
            <a:r>
              <a:rPr lang="ru-RU" sz="2000" b="1" dirty="0" smtClean="0"/>
              <a:t>)</a:t>
            </a:r>
          </a:p>
          <a:p>
            <a:pPr algn="ctr"/>
            <a:endParaRPr lang="ru-RU" sz="2000" dirty="0"/>
          </a:p>
          <a:p>
            <a:r>
              <a:rPr lang="ru-RU" sz="2000" dirty="0"/>
              <a:t>На противоположных сторонах комнаты или площадки отмечаются двумя параллельными линиями два города. Расстояние между ними 20—30 м. Все дети выстраиваются у одного из городов в одну шеренгу: левая рука на поясе, правая рука вытянута вперед ладонью вверх.</a:t>
            </a:r>
          </a:p>
          <a:p>
            <a:r>
              <a:rPr lang="ru-RU" sz="2000" dirty="0"/>
              <a:t>Выбирается водящий. Он подходит к стоящим у города и произносит слова:</a:t>
            </a:r>
          </a:p>
          <a:p>
            <a:r>
              <a:rPr lang="ru-RU" sz="2000" dirty="0"/>
              <a:t/>
            </a:r>
            <a:br>
              <a:rPr lang="ru-RU" sz="2000" dirty="0"/>
            </a:br>
            <a:r>
              <a:rPr lang="ru-RU" sz="2000" dirty="0"/>
              <a:t>Хлоп да хлоп - сигнал такой</a:t>
            </a:r>
          </a:p>
          <a:p>
            <a:r>
              <a:rPr lang="ru-RU" sz="2000" dirty="0"/>
              <a:t>Я бегу, а ты за мной!</a:t>
            </a:r>
          </a:p>
          <a:p>
            <a:r>
              <a:rPr lang="ru-RU" sz="2000" dirty="0"/>
              <a:t/>
            </a:r>
            <a:br>
              <a:rPr lang="ru-RU" sz="2000" dirty="0"/>
            </a:br>
            <a:r>
              <a:rPr lang="ru-RU" sz="2000" dirty="0"/>
              <a:t>С этими словами водящий легко хлопает кого-нибудь по ладони. Водящий и запятнанный бегут к противоположному городу. Кто быстрее добежит, тот останется в новом городе, а отставший становится водящим.</a:t>
            </a:r>
          </a:p>
          <a:p>
            <a:r>
              <a:rPr lang="ru-RU" sz="2000" i="1" u="sng" dirty="0"/>
              <a:t>Правила игры.</a:t>
            </a:r>
            <a:r>
              <a:rPr lang="ru-RU" sz="2000" dirty="0"/>
              <a:t> Пока водящий не коснулся чьей-либо ладони, бежать нельзя. Во время бега игроки не должны задевать друг друга.</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8983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4185761" cy="6463308"/>
          </a:xfrm>
          <a:prstGeom prst="rect">
            <a:avLst/>
          </a:prstGeom>
        </p:spPr>
        <p:txBody>
          <a:bodyPr vert="vert270">
            <a:spAutoFit/>
          </a:bodyPr>
          <a:lstStyle/>
          <a:p>
            <a:pPr indent="342900"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Татарские народные игры.</a:t>
            </a:r>
          </a:p>
          <a:p>
            <a:pPr algn="ctr"/>
            <a:r>
              <a:rPr lang="ru-RU" sz="2000" b="1" dirty="0"/>
              <a:t>«</a:t>
            </a:r>
            <a:r>
              <a:rPr lang="ru-RU" sz="2000" b="1" dirty="0" err="1"/>
              <a:t>Ловишки</a:t>
            </a:r>
            <a:r>
              <a:rPr lang="ru-RU" sz="2000" b="1" dirty="0"/>
              <a:t>» </a:t>
            </a:r>
            <a:endParaRPr lang="ru-RU" sz="2000" b="1" dirty="0" smtClean="0"/>
          </a:p>
          <a:p>
            <a:pPr algn="ctr"/>
            <a:r>
              <a:rPr lang="ru-RU" sz="2000" b="1" dirty="0" smtClean="0"/>
              <a:t>(</a:t>
            </a:r>
            <a:r>
              <a:rPr lang="ru-RU" sz="2000" b="1" dirty="0" err="1"/>
              <a:t>Тотыш</a:t>
            </a:r>
            <a:r>
              <a:rPr lang="ru-RU" sz="2000" b="1" dirty="0"/>
              <a:t> </a:t>
            </a:r>
            <a:r>
              <a:rPr lang="ru-RU" sz="2000" b="1" dirty="0" err="1"/>
              <a:t>уены</a:t>
            </a:r>
            <a:r>
              <a:rPr lang="ru-RU" sz="2000" b="1" dirty="0" smtClean="0"/>
              <a:t>)</a:t>
            </a:r>
          </a:p>
          <a:p>
            <a:endParaRPr lang="ru-RU" sz="2000" dirty="0"/>
          </a:p>
          <a:p>
            <a:r>
              <a:rPr lang="ru-RU" sz="2000" dirty="0"/>
              <a:t>По сигналу все играющие разбегаются по площадке. Водящий старается запятнать любого из игроков. Каждый, кого он поймает, становится его помощником. Взявшись за руки, вдвоем, затем втроем, вчетвером и т. д. они ловят бегающих, пока не поймают всех.</a:t>
            </a:r>
          </a:p>
          <a:p>
            <a:r>
              <a:rPr lang="ru-RU" sz="2000" i="1" u="sng" dirty="0"/>
              <a:t>Правила игры</a:t>
            </a:r>
            <a:r>
              <a:rPr lang="ru-RU" sz="2000" dirty="0"/>
              <a:t>. Пойманным считается тот, кого водящий коснулся рукой. Пойманные ловят всех остальных, только взявшись за руки.</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9738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8186857" cy="6463308"/>
          </a:xfrm>
          <a:prstGeom prst="rect">
            <a:avLst/>
          </a:prstGeom>
        </p:spPr>
        <p:txBody>
          <a:bodyPr vert="vert270">
            <a:spAutoFit/>
          </a:bodyPr>
          <a:lstStyle/>
          <a:p>
            <a:pPr indent="342900"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Татарские народные игры.</a:t>
            </a:r>
          </a:p>
          <a:p>
            <a:pPr algn="ctr"/>
            <a:r>
              <a:rPr lang="ru-RU" sz="2000" b="1" dirty="0"/>
              <a:t>«</a:t>
            </a:r>
            <a:r>
              <a:rPr lang="ru-RU" sz="2000" b="1" dirty="0" err="1"/>
              <a:t>Тимербай</a:t>
            </a:r>
            <a:r>
              <a:rPr lang="ru-RU" sz="2000" b="1" dirty="0" smtClean="0"/>
              <a:t>»</a:t>
            </a:r>
          </a:p>
          <a:p>
            <a:endParaRPr lang="ru-RU" sz="2000" dirty="0"/>
          </a:p>
          <a:p>
            <a:r>
              <a:rPr lang="ru-RU" sz="2000" dirty="0"/>
              <a:t>Играющие, взявшись за руки, делают круг. Выбирают водящего — </a:t>
            </a:r>
            <a:r>
              <a:rPr lang="ru-RU" sz="2000" dirty="0" err="1"/>
              <a:t>Тимербая</a:t>
            </a:r>
            <a:r>
              <a:rPr lang="ru-RU" sz="2000" dirty="0"/>
              <a:t>. Он становится в центре круга. Водящий говорит: </a:t>
            </a:r>
          </a:p>
          <a:p>
            <a:r>
              <a:rPr lang="ru-RU" sz="2000" dirty="0"/>
              <a:t/>
            </a:r>
            <a:br>
              <a:rPr lang="ru-RU" sz="2000" dirty="0"/>
            </a:br>
            <a:r>
              <a:rPr lang="ru-RU" sz="2000" dirty="0"/>
              <a:t>Пять детей у </a:t>
            </a:r>
            <a:r>
              <a:rPr lang="ru-RU" sz="2000" dirty="0" err="1"/>
              <a:t>Тимербая</a:t>
            </a:r>
            <a:r>
              <a:rPr lang="ru-RU" sz="2000" dirty="0"/>
              <a:t>,</a:t>
            </a:r>
          </a:p>
          <a:p>
            <a:r>
              <a:rPr lang="ru-RU" sz="2000" dirty="0"/>
              <a:t>Дружно, весело играют.</a:t>
            </a:r>
          </a:p>
          <a:p>
            <a:r>
              <a:rPr lang="ru-RU" sz="2000" dirty="0"/>
              <a:t>В речке быстрой искупались,</a:t>
            </a:r>
          </a:p>
          <a:p>
            <a:r>
              <a:rPr lang="ru-RU" sz="2000" dirty="0"/>
              <a:t>Нашалились, наплескались,</a:t>
            </a:r>
          </a:p>
          <a:p>
            <a:r>
              <a:rPr lang="ru-RU" sz="2000" dirty="0"/>
              <a:t>Хорошенечко отмылись</a:t>
            </a:r>
          </a:p>
          <a:p>
            <a:r>
              <a:rPr lang="ru-RU" sz="2000" dirty="0"/>
              <a:t>И красиво нарядились.</a:t>
            </a:r>
          </a:p>
          <a:p>
            <a:r>
              <a:rPr lang="ru-RU" sz="2000" dirty="0"/>
              <a:t>И ни есть, ни пить не стали,</a:t>
            </a:r>
          </a:p>
          <a:p>
            <a:r>
              <a:rPr lang="ru-RU" sz="2000" dirty="0"/>
              <a:t>В лес под вечер прибежали,</a:t>
            </a:r>
          </a:p>
          <a:p>
            <a:r>
              <a:rPr lang="ru-RU" sz="2000" dirty="0"/>
              <a:t>Друг на друга поглядели,</a:t>
            </a:r>
          </a:p>
          <a:p>
            <a:r>
              <a:rPr lang="ru-RU" sz="2000" dirty="0"/>
              <a:t>Сделали вот так! </a:t>
            </a:r>
          </a:p>
          <a:p>
            <a:r>
              <a:rPr lang="ru-RU" sz="2000" dirty="0"/>
              <a:t/>
            </a:r>
            <a:br>
              <a:rPr lang="ru-RU" sz="2000" dirty="0"/>
            </a:br>
            <a:r>
              <a:rPr lang="ru-RU" sz="2000" dirty="0"/>
              <a:t>С последними словами вот так водящий делает какое-нибудь движение. Все должны повторить его. Затем водящий выбирает кого-нибудь вместо себя. </a:t>
            </a:r>
          </a:p>
          <a:p>
            <a:r>
              <a:rPr lang="ru-RU" sz="2000" i="1" u="sng" dirty="0"/>
              <a:t>Правила игры.</a:t>
            </a:r>
            <a:r>
              <a:rPr lang="ru-RU" sz="2000" dirty="0"/>
              <a:t> Движения, которые уже показывали, повторять нельзя. Показанные движения надо выполнять точно. Можно использовать в игре различные предметы (мячи, косички, ленточки и т. д.).</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5377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62500" lnSpcReduction="20000"/>
          </a:bodyPr>
          <a:lstStyle/>
          <a:p>
            <a:r>
              <a:rPr lang="ru-RU" b="1" dirty="0"/>
              <a:t>«Фанты»</a:t>
            </a:r>
            <a:endParaRPr lang="ru-RU" dirty="0"/>
          </a:p>
          <a:p>
            <a:r>
              <a:rPr lang="ru-RU" dirty="0"/>
              <a:t>   Игра начинается так. Ведущий обходит играющих и каждому говорит:  </a:t>
            </a:r>
          </a:p>
          <a:p>
            <a:r>
              <a:rPr lang="ru-RU" dirty="0"/>
              <a:t/>
            </a:r>
            <a:br>
              <a:rPr lang="ru-RU" dirty="0"/>
            </a:br>
            <a:r>
              <a:rPr lang="ru-RU" dirty="0"/>
              <a:t>Вам прислали сто рублей</a:t>
            </a:r>
          </a:p>
          <a:p>
            <a:r>
              <a:rPr lang="ru-RU" dirty="0"/>
              <a:t>Что хотите, то купите,</a:t>
            </a:r>
          </a:p>
          <a:p>
            <a:r>
              <a:rPr lang="ru-RU" dirty="0"/>
              <a:t>Черный, белый не берите,</a:t>
            </a:r>
          </a:p>
          <a:p>
            <a:r>
              <a:rPr lang="ru-RU" dirty="0"/>
              <a:t>"Да" и "нет" не говорите!</a:t>
            </a:r>
          </a:p>
          <a:p>
            <a:r>
              <a:rPr lang="ru-RU" dirty="0"/>
              <a:t/>
            </a:r>
            <a:br>
              <a:rPr lang="ru-RU" dirty="0"/>
            </a:br>
            <a:r>
              <a:rPr lang="ru-RU" dirty="0"/>
              <a:t>    После этого он ведет с участниками игры беседу, задает разные провокационные вопросы, с тем чтобы кто-то в разговоре произнес одно из запрещенных слов: черный, белый, да, нет. Тот, кто сбился, отдает водящему фант. Поле игры каждый проштрафившийся выкупает свой фант. Играют не более десяти человек, все участники игры имеют по нескольку фантов. Дети в игре внимательно слушают вопросы и следят за своей речью. Ведущий ведет примерно такой разговор:   </a:t>
            </a:r>
          </a:p>
          <a:p>
            <a:r>
              <a:rPr lang="ru-RU" dirty="0"/>
              <a:t/>
            </a:r>
            <a:br>
              <a:rPr lang="ru-RU" dirty="0"/>
            </a:br>
            <a:r>
              <a:rPr lang="ru-RU" dirty="0"/>
              <a:t>- Что продается в булочной?</a:t>
            </a:r>
          </a:p>
          <a:p>
            <a:r>
              <a:rPr lang="ru-RU" dirty="0"/>
              <a:t>- Хлеб.</a:t>
            </a:r>
          </a:p>
          <a:p>
            <a:r>
              <a:rPr lang="ru-RU" dirty="0"/>
              <a:t>- Какой?</a:t>
            </a:r>
          </a:p>
          <a:p>
            <a:r>
              <a:rPr lang="ru-RU" dirty="0"/>
              <a:t>- Мягкий.</a:t>
            </a:r>
          </a:p>
          <a:p>
            <a:r>
              <a:rPr lang="ru-RU" dirty="0"/>
              <a:t>- А какой хлеб ты больше любишь: черный или белый?</a:t>
            </a:r>
          </a:p>
          <a:p>
            <a:r>
              <a:rPr lang="ru-RU" dirty="0"/>
              <a:t>- Всякий.</a:t>
            </a:r>
          </a:p>
          <a:p>
            <a:r>
              <a:rPr lang="ru-RU" dirty="0"/>
              <a:t>- Из какой муки пекут булки?</a:t>
            </a:r>
          </a:p>
          <a:p>
            <a:r>
              <a:rPr lang="ru-RU" dirty="0"/>
              <a:t>- Из пшеничной. И т. д.</a:t>
            </a:r>
          </a:p>
          <a:p>
            <a:r>
              <a:rPr lang="ru-RU" dirty="0"/>
              <a:t/>
            </a:r>
            <a:br>
              <a:rPr lang="ru-RU" dirty="0"/>
            </a:br>
            <a:r>
              <a:rPr lang="ru-RU" dirty="0"/>
              <a:t>При выкупе фантов участники игры придумывают для хозяина фанта интересные задания. Дети поют песни, загадывают загадки, читают стихи, рассказывают короткие смешные истории, вспоминают пословицы и поговорки, прыгают на одной ножке. Фанты могут выкупаться сразу же после того, как проиграют несколько человек. </a:t>
            </a:r>
          </a:p>
          <a:p>
            <a:r>
              <a:rPr lang="ru-RU" i="1" dirty="0"/>
              <a:t>Правила игры.</a:t>
            </a:r>
            <a:r>
              <a:rPr lang="ru-RU" dirty="0"/>
              <a:t> На вопросы играющие должны отвечать быстро. Ответ исправлять нельзя. Ведущий может вести разговор одновременно с двумя играющими. При выкупе фанта ведущий не показывает его участникам игры. </a:t>
            </a:r>
          </a:p>
          <a:p>
            <a:endParaRPr lang="ru-RU" dirty="0"/>
          </a:p>
        </p:txBody>
      </p:sp>
    </p:spTree>
    <p:extLst>
      <p:ext uri="{BB962C8B-B14F-4D97-AF65-F5344CB8AC3E}">
        <p14:creationId xmlns:p14="http://schemas.microsoft.com/office/powerpoint/2010/main" val="3016702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6647974" cy="6463308"/>
          </a:xfrm>
          <a:prstGeom prst="rect">
            <a:avLst/>
          </a:prstGeom>
        </p:spPr>
        <p:txBody>
          <a:bodyPr vert="vert270">
            <a:spAutoFit/>
          </a:bodyPr>
          <a:lstStyle/>
          <a:p>
            <a:pPr algn="ctr"/>
            <a:r>
              <a:rPr lang="ru-RU" sz="2000" b="1" dirty="0" smtClean="0">
                <a:effectLst/>
                <a:latin typeface="Times New Roman" panose="02020603050405020304" pitchFamily="18" charset="0"/>
                <a:ea typeface="Times New Roman" panose="02020603050405020304" pitchFamily="18" charset="0"/>
              </a:rPr>
              <a:t>Татарские народные игры. </a:t>
            </a:r>
          </a:p>
          <a:p>
            <a:pPr algn="ctr"/>
            <a:r>
              <a:rPr lang="ru-RU" sz="2000" b="1" dirty="0" smtClean="0"/>
              <a:t> </a:t>
            </a:r>
            <a:r>
              <a:rPr lang="ru-RU" sz="2000" b="1" dirty="0"/>
              <a:t>«Перехватчики» </a:t>
            </a:r>
            <a:endParaRPr lang="ru-RU" sz="2000" b="1" dirty="0" smtClean="0"/>
          </a:p>
          <a:p>
            <a:pPr algn="ctr"/>
            <a:r>
              <a:rPr lang="ru-RU" sz="2000" b="1" dirty="0" smtClean="0"/>
              <a:t>(</a:t>
            </a:r>
            <a:r>
              <a:rPr lang="ru-RU" sz="2000" b="1" dirty="0" err="1"/>
              <a:t>Куышу</a:t>
            </a:r>
            <a:r>
              <a:rPr lang="ru-RU" sz="2000" b="1" dirty="0"/>
              <a:t> </a:t>
            </a:r>
            <a:r>
              <a:rPr lang="ru-RU" sz="2000" b="1" dirty="0" err="1"/>
              <a:t>уены</a:t>
            </a:r>
            <a:r>
              <a:rPr lang="ru-RU" sz="2000" b="1" dirty="0" smtClean="0"/>
              <a:t>)</a:t>
            </a:r>
            <a:endParaRPr lang="ru-RU" sz="2000" dirty="0" smtClean="0"/>
          </a:p>
          <a:p>
            <a:endParaRPr lang="ru-RU" sz="2000" dirty="0"/>
          </a:p>
          <a:p>
            <a:r>
              <a:rPr lang="ru-RU" sz="2000" dirty="0" smtClean="0"/>
              <a:t>На </a:t>
            </a:r>
            <a:r>
              <a:rPr lang="ru-RU" sz="2000" dirty="0"/>
              <a:t>противоположных концах площадки отмечаются линиями два дома Играющие располагаются в одном из них в шеренгу. В середине лицом к детям находится водящий. Дети хором произносят слова: </a:t>
            </a:r>
          </a:p>
          <a:p>
            <a:r>
              <a:rPr lang="ru-RU" sz="2000" dirty="0"/>
              <a:t/>
            </a:r>
            <a:br>
              <a:rPr lang="ru-RU" sz="2000" dirty="0"/>
            </a:br>
            <a:r>
              <a:rPr lang="ru-RU" sz="2000" dirty="0"/>
              <a:t>Мы имеем быстро бегать,</a:t>
            </a:r>
          </a:p>
          <a:p>
            <a:r>
              <a:rPr lang="ru-RU" sz="2000" dirty="0"/>
              <a:t>Любим прыгать и скакать</a:t>
            </a:r>
          </a:p>
          <a:p>
            <a:r>
              <a:rPr lang="ru-RU" sz="2000" dirty="0"/>
              <a:t>Раз, два, три, четыре, пять</a:t>
            </a:r>
          </a:p>
          <a:p>
            <a:r>
              <a:rPr lang="ru-RU" sz="2000" dirty="0"/>
              <a:t>Ни за что ней не поймать! </a:t>
            </a:r>
          </a:p>
          <a:p>
            <a:r>
              <a:rPr lang="ru-RU" sz="2000" dirty="0"/>
              <a:t/>
            </a:r>
            <a:br>
              <a:rPr lang="ru-RU" sz="2000" dirty="0"/>
            </a:br>
            <a:r>
              <a:rPr lang="ru-RU" sz="2000" dirty="0"/>
              <a:t>После окончания этих слов все бегут врассыпную через площадку в другой дом. Водящий старается запятнать перебежчиков. Один из запятнанных становится водящим, и игра продолжается. В конце игры отмечаются лучшие ребята, не попавшиеся ни разу.  </a:t>
            </a:r>
          </a:p>
          <a:p>
            <a:r>
              <a:rPr lang="ru-RU" sz="2000" i="1" u="sng" dirty="0"/>
              <a:t>Правила игры.</a:t>
            </a:r>
            <a:r>
              <a:rPr lang="ru-RU" sz="2000" dirty="0"/>
              <a:t> Водящий ловит игроков, прикасаясь к их плечу рукой. Запятнанные отходят в условленное место.</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3545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5109091" cy="6463308"/>
          </a:xfrm>
          <a:prstGeom prst="rect">
            <a:avLst/>
          </a:prstGeom>
        </p:spPr>
        <p:txBody>
          <a:bodyPr vert="vert270">
            <a:spAutoFit/>
          </a:bodyPr>
          <a:lstStyle/>
          <a:p>
            <a:pPr indent="342900"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Татарские народные игры.</a:t>
            </a:r>
          </a:p>
          <a:p>
            <a:pPr indent="342900" algn="ctr">
              <a:spcAft>
                <a:spcPts val="0"/>
              </a:spcAft>
              <a:tabLst>
                <a:tab pos="630555" algn="l"/>
              </a:tabLst>
            </a:pPr>
            <a:endParaRPr lang="ru-RU" sz="2000" b="1" dirty="0">
              <a:latin typeface="Times New Roman" panose="02020603050405020304" pitchFamily="18" charset="0"/>
              <a:ea typeface="Times New Roman" panose="02020603050405020304" pitchFamily="18" charset="0"/>
            </a:endParaRPr>
          </a:p>
          <a:p>
            <a:pPr algn="ctr"/>
            <a:r>
              <a:rPr lang="ru-RU" sz="2000" b="1" dirty="0"/>
              <a:t>«Лисички и курочки» </a:t>
            </a:r>
            <a:endParaRPr lang="ru-RU" sz="2000" b="1" dirty="0" smtClean="0"/>
          </a:p>
          <a:p>
            <a:pPr algn="ctr"/>
            <a:r>
              <a:rPr lang="ru-RU" sz="2000" b="1" dirty="0" smtClean="0"/>
              <a:t>(</a:t>
            </a:r>
            <a:r>
              <a:rPr lang="ru-RU" sz="2000" b="1" dirty="0" err="1"/>
              <a:t>Тельки</a:t>
            </a:r>
            <a:r>
              <a:rPr lang="ru-RU" sz="2000" b="1" dirty="0"/>
              <a:t> хам </a:t>
            </a:r>
            <a:r>
              <a:rPr lang="ru-RU" sz="2000" b="1" dirty="0" err="1"/>
              <a:t>тавыклар</a:t>
            </a:r>
            <a:r>
              <a:rPr lang="ru-RU" sz="2000" b="1" dirty="0" smtClean="0"/>
              <a:t>)</a:t>
            </a:r>
          </a:p>
          <a:p>
            <a:endParaRPr lang="ru-RU" sz="2000" dirty="0"/>
          </a:p>
          <a:p>
            <a:r>
              <a:rPr lang="ru-RU" sz="2000" dirty="0"/>
              <a:t>На одном конце площадки находятся в курятнике куры и петухи. На противоположном — стоит лисичка. </a:t>
            </a:r>
          </a:p>
          <a:p>
            <a:r>
              <a:rPr lang="ru-RU" sz="2000" dirty="0"/>
              <a:t>Курочки и петухи (от трех до пяти игроков) ходят по площадке, делая вид, что клюют различных насекомых, зерна и т. д. Когда к ним подкрадывается лисичка, петухи кричат: «Ку-ка-ре-ку!» По этому сигналу все бегут в курятник, за ними бросается лисичка, которая старается запятнать любого из игроков. </a:t>
            </a:r>
          </a:p>
          <a:p>
            <a:r>
              <a:rPr lang="ru-RU" sz="2000" i="1" u="sng" dirty="0"/>
              <a:t>Правила игры.</a:t>
            </a:r>
            <a:r>
              <a:rPr lang="ru-RU" sz="2000" dirty="0"/>
              <a:t> Если водящему не удается запятнать кого-либо из игроков, то он снова водит.</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4863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5416868" cy="6463308"/>
          </a:xfrm>
          <a:prstGeom prst="rect">
            <a:avLst/>
          </a:prstGeom>
        </p:spPr>
        <p:txBody>
          <a:bodyPr vert="vert270">
            <a:spAutoFit/>
          </a:bodyPr>
          <a:lstStyle/>
          <a:p>
            <a:pPr indent="342900"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Татарские народные игры.</a:t>
            </a:r>
          </a:p>
          <a:p>
            <a:pPr indent="342900" algn="ctr">
              <a:spcAft>
                <a:spcPts val="0"/>
              </a:spcAft>
              <a:tabLst>
                <a:tab pos="630555" algn="l"/>
              </a:tabLst>
            </a:pPr>
            <a:endParaRPr lang="ru-RU" sz="2000" b="1" dirty="0">
              <a:latin typeface="Times New Roman" panose="02020603050405020304" pitchFamily="18" charset="0"/>
              <a:ea typeface="Times New Roman" panose="02020603050405020304" pitchFamily="18" charset="0"/>
            </a:endParaRPr>
          </a:p>
          <a:p>
            <a:pPr algn="ctr"/>
            <a:r>
              <a:rPr lang="ru-RU" sz="2000" b="1" dirty="0"/>
              <a:t>«Кто дальше бросит?» </a:t>
            </a:r>
            <a:endParaRPr lang="ru-RU" sz="2000" b="1" dirty="0" smtClean="0"/>
          </a:p>
          <a:p>
            <a:pPr algn="ctr"/>
            <a:r>
              <a:rPr lang="ru-RU" sz="2000" b="1" dirty="0" smtClean="0"/>
              <a:t>(</a:t>
            </a:r>
            <a:r>
              <a:rPr lang="ru-RU" sz="2000" b="1" dirty="0" err="1"/>
              <a:t>Ыргыту</a:t>
            </a:r>
            <a:r>
              <a:rPr lang="ru-RU" sz="2000" b="1" dirty="0"/>
              <a:t> </a:t>
            </a:r>
            <a:r>
              <a:rPr lang="ru-RU" sz="2000" b="1" dirty="0" err="1"/>
              <a:t>уены</a:t>
            </a:r>
            <a:r>
              <a:rPr lang="ru-RU" sz="2000" b="1" dirty="0" smtClean="0"/>
              <a:t>?)</a:t>
            </a:r>
          </a:p>
          <a:p>
            <a:endParaRPr lang="ru-RU" sz="2000" dirty="0"/>
          </a:p>
          <a:p>
            <a:r>
              <a:rPr lang="ru-RU" sz="2000" dirty="0"/>
              <a:t>Играющие выстраиваются в две шеренги по обе стороны площадки. В центре площадки находится флажок на расстоянии не менее 8—10 м от каждой команды. По сигналу игроки первой шеренги бросают мешочки вдаль, стараясь добросить до флажка, то же делают игроки второй шеренги. Из каждой шеренги выявляется лучший метатель, а также шеренга-победительница, в чьей команде большее число участников добросит мешочки до флажка. </a:t>
            </a:r>
          </a:p>
          <a:p>
            <a:r>
              <a:rPr lang="ru-RU" sz="2000" i="1" u="sng" dirty="0"/>
              <a:t>Правила игры.</a:t>
            </a:r>
            <a:r>
              <a:rPr lang="ru-RU" sz="2000" dirty="0"/>
              <a:t> Бросать все должны по сигналу. Счет ведут ведущие команд.</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6042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1107996" cy="6463308"/>
          </a:xfrm>
          <a:prstGeom prst="rect">
            <a:avLst/>
          </a:prstGeom>
        </p:spPr>
        <p:txBody>
          <a:bodyPr vert="vert270">
            <a:spAutoFit/>
          </a:bodyPr>
          <a:lstStyle/>
          <a:p>
            <a:pPr indent="342900"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Татарские народные игры.</a:t>
            </a:r>
          </a:p>
          <a:p>
            <a:pPr indent="342900" algn="ctr">
              <a:spcAft>
                <a:spcPts val="0"/>
              </a:spcAft>
              <a:tabLst>
                <a:tab pos="630555" algn="l"/>
              </a:tabLst>
            </a:pPr>
            <a:endParaRPr lang="ru-RU" sz="2000" b="1" dirty="0">
              <a:latin typeface="Times New Roman" panose="02020603050405020304" pitchFamily="18" charset="0"/>
              <a:ea typeface="Times New Roman" panose="02020603050405020304" pitchFamily="18" charset="0"/>
            </a:endParaRP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flipH="1">
            <a:off x="1140152" y="492368"/>
            <a:ext cx="4062651" cy="61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342900" algn="ctr" defTabSz="914400" rtl="0" eaLnBrk="0" fontAlgn="base" latinLnBrk="0" hangingPunct="0">
              <a:lnSpc>
                <a:spcPct val="100000"/>
              </a:lnSpc>
              <a:spcBef>
                <a:spcPct val="0"/>
              </a:spcBef>
              <a:spcAft>
                <a:spcPct val="0"/>
              </a:spcAft>
              <a:buClrTx/>
              <a:buSzTx/>
              <a:buFontTx/>
              <a:buNone/>
              <a:tabLst>
                <a:tab pos="630238" algn="l"/>
              </a:tabLst>
            </a:pP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«Спутанные кони» </a:t>
            </a:r>
          </a:p>
          <a:p>
            <a:pPr marL="0" marR="0" lvl="0" indent="342900" algn="ctr" defTabSz="914400" rtl="0" eaLnBrk="0" fontAlgn="base" latinLnBrk="0" hangingPunct="0">
              <a:lnSpc>
                <a:spcPct val="100000"/>
              </a:lnSpc>
              <a:spcBef>
                <a:spcPct val="0"/>
              </a:spcBef>
              <a:spcAft>
                <a:spcPct val="0"/>
              </a:spcAft>
              <a:buClrTx/>
              <a:buSzTx/>
              <a:buFontTx/>
              <a:buNone/>
              <a:tabLst>
                <a:tab pos="630238" algn="l"/>
              </a:tabLst>
            </a:pP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ru-RU"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Тышаулы</a:t>
            </a: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ru-RU"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атлар</a:t>
            </a:r>
            <a:r>
              <a:rPr kumimoji="0" lang="ru-RU"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p>
          <a:p>
            <a:pPr marL="0" marR="0" lvl="0" indent="342900" algn="ctr" defTabSz="914400" rtl="0" eaLnBrk="0" fontAlgn="base" latinLnBrk="0" hangingPunct="0">
              <a:lnSpc>
                <a:spcPct val="100000"/>
              </a:lnSpc>
              <a:spcBef>
                <a:spcPct val="0"/>
              </a:spcBef>
              <a:spcAft>
                <a:spcPct val="0"/>
              </a:spcAft>
              <a:buClrTx/>
              <a:buSzTx/>
              <a:buFontTx/>
              <a:buNone/>
              <a:tabLst>
                <a:tab pos="630238" algn="l"/>
              </a:tabLst>
            </a:pPr>
            <a:endParaRPr kumimoji="0" lang="ru-RU" b="0" i="0" u="none" strike="noStrike" cap="none" normalizeH="0" baseline="0" dirty="0" smtClean="0">
              <a:ln>
                <a:noFill/>
              </a:ln>
              <a:solidFill>
                <a:schemeClr val="tx1"/>
              </a:solidFill>
              <a:effectLst/>
              <a:latin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Играющие делятся на три-четыре команды и выстраиваются за линией. Напротив линии ставят флажки, стойки. По сигналу первые игроки команд начинают прыжки, обегают флажки и возвращаются обратно бегом. Затем бегут вторые и т. д. Выигрывает команда, закончившая эстафету первой.</a:t>
            </a:r>
            <a:endParaRPr kumimoji="0" lang="ru-RU" b="0" i="0" u="none" strike="noStrike" cap="none" normalizeH="0" baseline="0" dirty="0" smtClean="0">
              <a:ln>
                <a:noFill/>
              </a:ln>
              <a:solidFill>
                <a:schemeClr val="tx1"/>
              </a:solidFill>
              <a:effectLst/>
              <a:latin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630238" algn="l"/>
              </a:tabLst>
            </a:pPr>
            <a:r>
              <a:rPr kumimoji="0" lang="ru-RU" b="0"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Правила игры.</a:t>
            </a:r>
            <a:r>
              <a:rPr kumimoji="0" lang="ru-RU"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Расстояние от линии до флажков, стоек должно быть не более 20 м. Прыгать следует правильно, отталкиваясь обеими ногами одновременно, помогая руками. Бежать нужно в указанном направлении (справа или слева).</a:t>
            </a:r>
            <a:endParaRPr kumimoji="0" lang="ru-RU"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8582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5416868" cy="6463308"/>
          </a:xfrm>
          <a:prstGeom prst="rect">
            <a:avLst/>
          </a:prstGeom>
        </p:spPr>
        <p:txBody>
          <a:bodyPr vert="vert270">
            <a:spAutoFit/>
          </a:bodyPr>
          <a:lstStyle/>
          <a:p>
            <a:pPr indent="342900"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Татарские народные игры.</a:t>
            </a:r>
          </a:p>
          <a:p>
            <a:pPr indent="342900" algn="ctr">
              <a:spcAft>
                <a:spcPts val="0"/>
              </a:spcAft>
              <a:tabLst>
                <a:tab pos="630555" algn="l"/>
              </a:tabLst>
            </a:pPr>
            <a:endParaRPr lang="ru-RU" sz="2000" b="1" dirty="0">
              <a:latin typeface="Times New Roman" panose="02020603050405020304" pitchFamily="18" charset="0"/>
              <a:ea typeface="Times New Roman" panose="02020603050405020304" pitchFamily="18" charset="0"/>
            </a:endParaRPr>
          </a:p>
          <a:p>
            <a:pPr algn="ctr"/>
            <a:r>
              <a:rPr lang="ru-RU" sz="2000" b="1" dirty="0"/>
              <a:t>«Мяч по кругу» </a:t>
            </a:r>
            <a:endParaRPr lang="ru-RU" sz="2000" b="1" dirty="0" smtClean="0"/>
          </a:p>
          <a:p>
            <a:pPr algn="ctr"/>
            <a:r>
              <a:rPr lang="ru-RU" sz="2000" b="1" dirty="0" smtClean="0"/>
              <a:t>(</a:t>
            </a:r>
            <a:r>
              <a:rPr lang="ru-RU" sz="2000" b="1" dirty="0" err="1" smtClean="0"/>
              <a:t>Теенчек</a:t>
            </a:r>
            <a:r>
              <a:rPr lang="ru-RU" sz="2000" b="1" dirty="0" smtClean="0"/>
              <a:t> </a:t>
            </a:r>
            <a:r>
              <a:rPr lang="ru-RU" sz="2000" b="1" dirty="0" err="1"/>
              <a:t>уены</a:t>
            </a:r>
            <a:r>
              <a:rPr lang="ru-RU" sz="2000" b="1" dirty="0" smtClean="0"/>
              <a:t>)</a:t>
            </a:r>
          </a:p>
          <a:p>
            <a:endParaRPr lang="ru-RU" sz="2000" dirty="0"/>
          </a:p>
          <a:p>
            <a:r>
              <a:rPr lang="ru-RU" sz="2000" dirty="0"/>
              <a:t>Играющие, образуя круг, садятся. Водящий стоит за кругом с мячом, диаметр которого 15—25 см. По сигналу водящий бросает мяч одному из игроков, сидящих в кругу, а сам отходит. В это время мяч начинают перебрасывать по кругу от одного игрока к другому. Водящий бежит за мячом и старается поймать его на лету. Водящим становится тот игрок, от кого был пойман мяч. </a:t>
            </a:r>
          </a:p>
          <a:p>
            <a:r>
              <a:rPr lang="ru-RU" sz="2000" i="1" u="sng" dirty="0"/>
              <a:t>Правила игры</a:t>
            </a:r>
            <a:r>
              <a:rPr lang="ru-RU" sz="2000" dirty="0"/>
              <a:t>. Передача мяча выполняется путем броска с поворотом. Ловящий должен быть готов к приему мяча. При повторении игры мяч передается тому, кто остался вне игры.</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1096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7571303" cy="6463308"/>
          </a:xfrm>
          <a:prstGeom prst="rect">
            <a:avLst/>
          </a:prstGeom>
        </p:spPr>
        <p:txBody>
          <a:bodyPr vert="vert270">
            <a:spAutoFit/>
          </a:bodyPr>
          <a:lstStyle/>
          <a:p>
            <a:pPr indent="342900" algn="ctr">
              <a:spcAft>
                <a:spcPts val="0"/>
              </a:spcAft>
              <a:tabLst>
                <a:tab pos="630555" algn="l"/>
              </a:tabLst>
            </a:pPr>
            <a:r>
              <a:rPr lang="ru-RU" sz="2000" b="1" dirty="0" smtClean="0">
                <a:effectLst/>
                <a:latin typeface="Times New Roman" panose="02020603050405020304" pitchFamily="18" charset="0"/>
                <a:ea typeface="Times New Roman" panose="02020603050405020304" pitchFamily="18" charset="0"/>
              </a:rPr>
              <a:t>Татарские народные игры.</a:t>
            </a:r>
          </a:p>
          <a:p>
            <a:pPr algn="ctr"/>
            <a:r>
              <a:rPr lang="ru-RU" sz="2000" b="1" dirty="0"/>
              <a:t>«Жмурки» </a:t>
            </a:r>
            <a:endParaRPr lang="ru-RU" sz="2000" b="1" dirty="0" smtClean="0"/>
          </a:p>
          <a:p>
            <a:pPr algn="ctr"/>
            <a:r>
              <a:rPr lang="ru-RU" sz="2000" b="1" dirty="0" smtClean="0"/>
              <a:t>(</a:t>
            </a:r>
            <a:r>
              <a:rPr lang="ru-RU" sz="2000" b="1" dirty="0" err="1"/>
              <a:t>Кузбайлау</a:t>
            </a:r>
            <a:r>
              <a:rPr lang="ru-RU" sz="2000" b="1" dirty="0"/>
              <a:t> </a:t>
            </a:r>
            <a:r>
              <a:rPr lang="ru-RU" sz="2000" b="1" dirty="0" err="1"/>
              <a:t>уены</a:t>
            </a:r>
            <a:r>
              <a:rPr lang="ru-RU" sz="2000" b="1" dirty="0" smtClean="0"/>
              <a:t>)</a:t>
            </a:r>
          </a:p>
          <a:p>
            <a:pPr algn="ctr"/>
            <a:endParaRPr lang="ru-RU" sz="2000" dirty="0"/>
          </a:p>
          <a:p>
            <a:r>
              <a:rPr lang="ru-RU" sz="2000" dirty="0"/>
              <a:t>Чертят большой круг, внутри него на одинаковом расстоянии друг от друга делают ямки-норки по числу участников игры. Определяют водящего, завязывают ему глаза и ставят в центре круга. Остальные занимают места в ямках-норках Водящий приближается к игроку, чтобы поймать его. Тот, не выходя из своей норки, старается увернуться от него, то наклоняясь, то приседая. Водящий должен не только поймать, но и назвать игрока по имени. Если он правильно назовет имя, участники игры говорят: «Открой глаза!»— и водящим становится пойманный. Если же имя будет названо неправильно, игроки, не произнося ни слова, делают несколько хлопков, давая этим понять, что водящий ошибся, и игра продолжается дальше. Игроки меняются норками, прыгая на одной ноге. </a:t>
            </a:r>
          </a:p>
          <a:p>
            <a:r>
              <a:rPr lang="ru-RU" sz="2000" i="1" u="sng" dirty="0"/>
              <a:t>Правила игры.</a:t>
            </a:r>
            <a:r>
              <a:rPr lang="ru-RU" sz="2000" dirty="0"/>
              <a:t> Водящий не имеет права подсматривать. Во время игры никому нельзя выходить за пределы круга. Обмениваться норками разрешается только тогда, когда водящий находится на противоположной стороне круга.</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581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6555641" cy="6463308"/>
          </a:xfrm>
          <a:prstGeom prst="rect">
            <a:avLst/>
          </a:prstGeom>
        </p:spPr>
        <p:txBody>
          <a:bodyPr vert="vert270">
            <a:spAutoFit/>
          </a:bodyPr>
          <a:lstStyle/>
          <a:p>
            <a:pPr algn="ctr"/>
            <a:r>
              <a:rPr lang="ru-RU" sz="2000" b="1" dirty="0" smtClean="0">
                <a:effectLst/>
                <a:latin typeface="Times New Roman" panose="02020603050405020304" pitchFamily="18" charset="0"/>
                <a:ea typeface="Times New Roman" panose="02020603050405020304" pitchFamily="18" charset="0"/>
              </a:rPr>
              <a:t>Татарские народные игры.</a:t>
            </a:r>
            <a:r>
              <a:rPr lang="ru-RU" sz="2000" b="1" dirty="0"/>
              <a:t> </a:t>
            </a:r>
            <a:endParaRPr lang="ru-RU" sz="2000" b="1" dirty="0" smtClean="0"/>
          </a:p>
          <a:p>
            <a:pPr algn="ctr"/>
            <a:r>
              <a:rPr lang="ru-RU" sz="2000" b="1" dirty="0" smtClean="0"/>
              <a:t>«</a:t>
            </a:r>
            <a:r>
              <a:rPr lang="ru-RU" sz="2000" b="1" dirty="0"/>
              <a:t>Займи место» </a:t>
            </a:r>
            <a:endParaRPr lang="ru-RU" sz="2000" b="1" dirty="0" smtClean="0"/>
          </a:p>
          <a:p>
            <a:pPr algn="ctr"/>
            <a:r>
              <a:rPr lang="ru-RU" sz="2000" b="1" dirty="0" smtClean="0"/>
              <a:t>(</a:t>
            </a:r>
            <a:r>
              <a:rPr lang="ru-RU" sz="2000" b="1" dirty="0"/>
              <a:t>Буш </a:t>
            </a:r>
            <a:r>
              <a:rPr lang="ru-RU" sz="2000" b="1" dirty="0" err="1"/>
              <a:t>урьш</a:t>
            </a:r>
            <a:r>
              <a:rPr lang="ru-RU" sz="2000" b="1" dirty="0" smtClean="0"/>
              <a:t>)</a:t>
            </a:r>
          </a:p>
          <a:p>
            <a:endParaRPr lang="ru-RU" sz="2000" dirty="0"/>
          </a:p>
          <a:p>
            <a:r>
              <a:rPr lang="ru-RU" sz="2000" dirty="0"/>
              <a:t>Одного из участников игры выбирают водящим, а остальные играющие, образуя круг, ходят взявшись за руки. Водящий идет за кругом в противоположную сторону и говорит: </a:t>
            </a:r>
          </a:p>
          <a:p>
            <a:r>
              <a:rPr lang="ru-RU" sz="2000" dirty="0"/>
              <a:t/>
            </a:r>
            <a:br>
              <a:rPr lang="ru-RU" sz="2000" dirty="0"/>
            </a:br>
            <a:r>
              <a:rPr lang="ru-RU" sz="2000" dirty="0"/>
              <a:t>Как сорока </a:t>
            </a:r>
            <a:r>
              <a:rPr lang="ru-RU" sz="2000" dirty="0" err="1"/>
              <a:t>арекочу</a:t>
            </a:r>
            <a:endParaRPr lang="ru-RU" sz="2000" dirty="0"/>
          </a:p>
          <a:p>
            <a:r>
              <a:rPr lang="ru-RU" sz="2000" dirty="0"/>
              <a:t>Никого в дом не пущу.</a:t>
            </a:r>
          </a:p>
          <a:p>
            <a:r>
              <a:rPr lang="ru-RU" sz="2000" dirty="0"/>
              <a:t>Как гусыня гогочу,</a:t>
            </a:r>
          </a:p>
          <a:p>
            <a:r>
              <a:rPr lang="ru-RU" sz="2000" dirty="0"/>
              <a:t>Тебя хлопну по плечу-</a:t>
            </a:r>
          </a:p>
          <a:p>
            <a:r>
              <a:rPr lang="ru-RU" sz="2000" dirty="0"/>
              <a:t>Беги! </a:t>
            </a:r>
          </a:p>
          <a:p>
            <a:r>
              <a:rPr lang="ru-RU" sz="2000" dirty="0"/>
              <a:t/>
            </a:r>
            <a:br>
              <a:rPr lang="ru-RU" sz="2000" dirty="0"/>
            </a:br>
            <a:r>
              <a:rPr lang="ru-RU" sz="2000" dirty="0"/>
              <a:t>Сказав беги, водящий слегка ударяет по спине одного из игроков, круг останавливается, а тот, кого ударили, устремляется со своего места по кругу навстречу водящему. Обежавший круг раньше занимает свободное место, а отставший становится водящим. </a:t>
            </a:r>
          </a:p>
          <a:p>
            <a:r>
              <a:rPr lang="ru-RU" sz="2000" i="1" u="sng" dirty="0"/>
              <a:t>Правила игры.</a:t>
            </a:r>
            <a:r>
              <a:rPr lang="ru-RU" sz="2000" dirty="0"/>
              <a:t> Круг должен сразу остановиться при слове беги. Бежать разрешается только по кругу, не пересекая его. Во время бега нельзя касаться стоящих в кругу.</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5938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Татарский национальный орнамент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796119" y="1"/>
            <a:ext cx="7395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6154" y="197347"/>
            <a:ext cx="10248960" cy="6463308"/>
          </a:xfrm>
          <a:prstGeom prst="rect">
            <a:avLst/>
          </a:prstGeom>
        </p:spPr>
        <p:txBody>
          <a:bodyPr vert="vert270">
            <a:spAutoFit/>
          </a:bodyPr>
          <a:lstStyle/>
          <a:p>
            <a:pPr algn="ctr"/>
            <a:r>
              <a:rPr lang="ru-RU" sz="2000" b="1" dirty="0" smtClean="0">
                <a:effectLst/>
                <a:latin typeface="Times New Roman" panose="02020603050405020304" pitchFamily="18" charset="0"/>
                <a:ea typeface="Times New Roman" panose="02020603050405020304" pitchFamily="18" charset="0"/>
              </a:rPr>
              <a:t>Татарские народные игры.</a:t>
            </a:r>
            <a:r>
              <a:rPr lang="ru-RU" sz="2000" b="1" dirty="0"/>
              <a:t> </a:t>
            </a:r>
            <a:endParaRPr lang="ru-RU" sz="2000" b="1" dirty="0" smtClean="0"/>
          </a:p>
          <a:p>
            <a:pPr algn="ctr"/>
            <a:r>
              <a:rPr lang="ru-RU" sz="2000" b="1" dirty="0" smtClean="0"/>
              <a:t>«</a:t>
            </a:r>
            <a:r>
              <a:rPr lang="ru-RU" sz="2000" b="1" dirty="0"/>
              <a:t>Серый волк» (Сары буре)</a:t>
            </a:r>
            <a:endParaRPr lang="ru-RU" sz="2000" dirty="0"/>
          </a:p>
          <a:p>
            <a:r>
              <a:rPr lang="ru-RU" dirty="0"/>
              <a:t>Одного из играющих выбирают серым волком. Присев на корточки, серый волк прячется за чертой в одном конце площадки (в кустах или в густой траве). Остальные играющие находятся на противоположной стороне. Расстояние между проведенными линиями 20—30 м. По сигналу все идут в лес собирать грибы, ягоды. Навстречу им выходит ведущий и спрашивает (дети хором отвечают): </a:t>
            </a:r>
          </a:p>
          <a:p>
            <a:r>
              <a:rPr lang="ru-RU" dirty="0"/>
              <a:t/>
            </a:r>
            <a:br>
              <a:rPr lang="ru-RU" dirty="0"/>
            </a:br>
            <a:r>
              <a:rPr lang="ru-RU" dirty="0"/>
              <a:t>— Вы, друзья, куда спешите? </a:t>
            </a:r>
          </a:p>
          <a:p>
            <a:r>
              <a:rPr lang="ru-RU" dirty="0"/>
              <a:t>— В лес дремучий мы идем </a:t>
            </a:r>
          </a:p>
          <a:p>
            <a:r>
              <a:rPr lang="ru-RU" dirty="0"/>
              <a:t>— Что вы делать там хотите9 </a:t>
            </a:r>
          </a:p>
          <a:p>
            <a:r>
              <a:rPr lang="ru-RU" dirty="0"/>
              <a:t>— Там малины наберем </a:t>
            </a:r>
          </a:p>
          <a:p>
            <a:r>
              <a:rPr lang="ru-RU" dirty="0"/>
              <a:t>— Вам зачем малина, дети? </a:t>
            </a:r>
          </a:p>
          <a:p>
            <a:r>
              <a:rPr lang="ru-RU" dirty="0"/>
              <a:t>— Мы варенье приготовим </a:t>
            </a:r>
          </a:p>
          <a:p>
            <a:r>
              <a:rPr lang="ru-RU" dirty="0"/>
              <a:t>— Если волк в лесу вас встретит? </a:t>
            </a:r>
          </a:p>
          <a:p>
            <a:r>
              <a:rPr lang="ru-RU" dirty="0"/>
              <a:t>— Серый волк нас не догонит! </a:t>
            </a:r>
          </a:p>
          <a:p>
            <a:r>
              <a:rPr lang="ru-RU" dirty="0"/>
              <a:t/>
            </a:r>
            <a:br>
              <a:rPr lang="ru-RU" dirty="0"/>
            </a:br>
            <a:r>
              <a:rPr lang="ru-RU" dirty="0"/>
              <a:t> </a:t>
            </a:r>
          </a:p>
          <a:p>
            <a:r>
              <a:rPr lang="ru-RU" dirty="0"/>
              <a:t>После этой переклички все подходят к тому месту, где прячется серый волк, и хором говорят: </a:t>
            </a:r>
          </a:p>
          <a:p>
            <a:r>
              <a:rPr lang="ru-RU" dirty="0"/>
              <a:t/>
            </a:r>
            <a:br>
              <a:rPr lang="ru-RU" dirty="0"/>
            </a:br>
            <a:r>
              <a:rPr lang="ru-RU" dirty="0"/>
              <a:t>— Соберу я ягоды, и сварю варенье, </a:t>
            </a:r>
          </a:p>
          <a:p>
            <a:r>
              <a:rPr lang="ru-RU" dirty="0"/>
              <a:t>— Милой моей бабушке будет угощенье </a:t>
            </a:r>
          </a:p>
          <a:p>
            <a:r>
              <a:rPr lang="ru-RU" dirty="0"/>
              <a:t>— Здесь малины много, всю и не собрать, </a:t>
            </a:r>
          </a:p>
          <a:p>
            <a:r>
              <a:rPr lang="ru-RU" dirty="0"/>
              <a:t>— А волков, медведей вовсе не видать! </a:t>
            </a:r>
          </a:p>
          <a:p>
            <a:r>
              <a:rPr lang="ru-RU" dirty="0"/>
              <a:t/>
            </a:r>
            <a:br>
              <a:rPr lang="ru-RU" dirty="0"/>
            </a:br>
            <a:r>
              <a:rPr lang="ru-RU" dirty="0"/>
              <a:t>После слов не видать серый волк встает, а дети быстро бегут за черту. Волк гонится за ними и старается кого-нибудь запятнать. Пленников он уводит в логово — туда, где прятался сам. </a:t>
            </a:r>
          </a:p>
          <a:p>
            <a:r>
              <a:rPr lang="ru-RU" i="1" u="sng" dirty="0"/>
              <a:t>Правила игры.</a:t>
            </a:r>
            <a:r>
              <a:rPr lang="ru-RU" dirty="0"/>
              <a:t> Изображающему серого волка нельзя выскакивать, а всем игрокам убегать раньше, чем будут произнесены слова не видать. Ловить убегающих можно только до черты дома.</a:t>
            </a:r>
          </a:p>
          <a:p>
            <a:pPr indent="342900" algn="ctr">
              <a:spcAft>
                <a:spcPts val="0"/>
              </a:spcAft>
              <a:tabLst>
                <a:tab pos="630555" algn="l"/>
              </a:tabLst>
            </a:pP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6557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Удмуртский ковер орнамент - Стоковое векторное изображение vertexoff #181201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9304" y="128953"/>
            <a:ext cx="11986506" cy="6581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25415" y="253729"/>
            <a:ext cx="5386090" cy="6006394"/>
          </a:xfrm>
          <a:prstGeom prst="rect">
            <a:avLst/>
          </a:prstGeom>
          <a:noFill/>
        </p:spPr>
        <p:txBody>
          <a:bodyPr vert="vert270" wrap="square" rtlCol="0">
            <a:spAutoFit/>
          </a:bodyPr>
          <a:lstStyle/>
          <a:p>
            <a:pPr algn="ctr"/>
            <a:r>
              <a:rPr lang="ru-RU" sz="2400" b="1" u="sng" dirty="0"/>
              <a:t>Удмуртские народные игры</a:t>
            </a:r>
            <a:r>
              <a:rPr lang="ru-RU" sz="2400" b="1" u="sng" dirty="0" smtClean="0"/>
              <a:t>.</a:t>
            </a:r>
          </a:p>
          <a:p>
            <a:pPr algn="ctr"/>
            <a:endParaRPr lang="ru-RU" sz="2400" b="1" dirty="0"/>
          </a:p>
          <a:p>
            <a:pPr algn="ctr"/>
            <a:r>
              <a:rPr lang="ru-RU" sz="2400" b="1" dirty="0"/>
              <a:t>«Водяной» </a:t>
            </a:r>
            <a:endParaRPr lang="ru-RU" sz="2400" b="1" dirty="0" smtClean="0"/>
          </a:p>
          <a:p>
            <a:pPr algn="ctr"/>
            <a:r>
              <a:rPr lang="ru-RU" sz="2400" b="1" dirty="0" smtClean="0"/>
              <a:t>(</a:t>
            </a:r>
            <a:r>
              <a:rPr lang="ru-RU" sz="2400" b="1" dirty="0" err="1"/>
              <a:t>By</a:t>
            </a:r>
            <a:r>
              <a:rPr lang="ru-RU" sz="2400" b="1" dirty="0"/>
              <a:t> </a:t>
            </a:r>
            <a:r>
              <a:rPr lang="ru-RU" sz="2400" b="1" dirty="0" err="1"/>
              <a:t>мурт</a:t>
            </a:r>
            <a:r>
              <a:rPr lang="ru-RU" sz="2400" b="1" dirty="0" smtClean="0"/>
              <a:t>)</a:t>
            </a:r>
          </a:p>
          <a:p>
            <a:pPr algn="ctr"/>
            <a:endParaRPr lang="ru-RU" sz="2000" b="1" dirty="0"/>
          </a:p>
          <a:p>
            <a:r>
              <a:rPr lang="ru-RU" sz="2000" b="1" dirty="0"/>
              <a:t>Очерчивают круг — это пруд или озеро, река. </a:t>
            </a:r>
            <a:endParaRPr lang="ru-RU" sz="2000" b="1" dirty="0" smtClean="0"/>
          </a:p>
          <a:p>
            <a:r>
              <a:rPr lang="ru-RU" sz="2000" b="1" dirty="0" smtClean="0"/>
              <a:t>Выбирается </a:t>
            </a:r>
            <a:r>
              <a:rPr lang="ru-RU" sz="2000" b="1" dirty="0"/>
              <a:t>ведущий — водяной. </a:t>
            </a:r>
            <a:r>
              <a:rPr lang="ru-RU" sz="2000" b="1" dirty="0" smtClean="0"/>
              <a:t>Играющие</a:t>
            </a:r>
          </a:p>
          <a:p>
            <a:r>
              <a:rPr lang="ru-RU" sz="2000" b="1" dirty="0" smtClean="0"/>
              <a:t> </a:t>
            </a:r>
            <a:r>
              <a:rPr lang="ru-RU" sz="2000" b="1" dirty="0"/>
              <a:t>бегают вокруг озера и повторяют слова: </a:t>
            </a:r>
            <a:endParaRPr lang="ru-RU" sz="2000" b="1" dirty="0" smtClean="0"/>
          </a:p>
          <a:p>
            <a:r>
              <a:rPr lang="ru-RU" sz="2000" b="1" dirty="0" smtClean="0"/>
              <a:t>«</a:t>
            </a:r>
            <a:r>
              <a:rPr lang="ru-RU" sz="2000" b="1" dirty="0"/>
              <a:t>Водяного нет, а людей-то много». </a:t>
            </a:r>
            <a:r>
              <a:rPr lang="ru-RU" sz="2000" b="1" dirty="0" smtClean="0"/>
              <a:t>Водяной</a:t>
            </a:r>
          </a:p>
          <a:p>
            <a:r>
              <a:rPr lang="ru-RU" sz="2000" b="1" dirty="0" smtClean="0"/>
              <a:t> </a:t>
            </a:r>
            <a:r>
              <a:rPr lang="ru-RU" sz="2000" b="1" dirty="0"/>
              <a:t>бегает по кругу (озеру) и ловит играющих, </a:t>
            </a:r>
            <a:endParaRPr lang="ru-RU" sz="2000" b="1" dirty="0" smtClean="0"/>
          </a:p>
          <a:p>
            <a:r>
              <a:rPr lang="ru-RU" sz="2000" b="1" dirty="0" smtClean="0"/>
              <a:t>которые </a:t>
            </a:r>
            <a:r>
              <a:rPr lang="ru-RU" sz="2000" b="1" dirty="0"/>
              <a:t>подходят близко к берегу (</a:t>
            </a:r>
            <a:r>
              <a:rPr lang="ru-RU" sz="2000" b="1" dirty="0" smtClean="0"/>
              <a:t>линии</a:t>
            </a:r>
          </a:p>
          <a:p>
            <a:r>
              <a:rPr lang="ru-RU" sz="2000" b="1" dirty="0" smtClean="0"/>
              <a:t> </a:t>
            </a:r>
            <a:r>
              <a:rPr lang="ru-RU" sz="2000" b="1" dirty="0"/>
              <a:t>круга). Пойманные остаются в кругу. Игра </a:t>
            </a:r>
            <a:endParaRPr lang="ru-RU" sz="2000" b="1" dirty="0" smtClean="0"/>
          </a:p>
          <a:p>
            <a:r>
              <a:rPr lang="ru-RU" sz="2000" b="1" dirty="0" smtClean="0"/>
              <a:t>продолжается </a:t>
            </a:r>
            <a:r>
              <a:rPr lang="ru-RU" sz="2000" b="1" dirty="0"/>
              <a:t>до тех пор, пока не будет </a:t>
            </a:r>
            <a:endParaRPr lang="ru-RU" sz="2000" b="1" dirty="0" smtClean="0"/>
          </a:p>
          <a:p>
            <a:r>
              <a:rPr lang="ru-RU" sz="2000" b="1" dirty="0" smtClean="0"/>
              <a:t>поймано </a:t>
            </a:r>
            <a:r>
              <a:rPr lang="ru-RU" sz="2000" b="1" dirty="0"/>
              <a:t>большинство игроков. </a:t>
            </a:r>
          </a:p>
          <a:p>
            <a:r>
              <a:rPr lang="ru-RU" sz="2000" b="1" i="1" u="sng" dirty="0"/>
              <a:t>Правила игры.</a:t>
            </a:r>
            <a:r>
              <a:rPr lang="ru-RU" sz="2000" b="1" dirty="0"/>
              <a:t> Водяной ловит, не </a:t>
            </a:r>
            <a:r>
              <a:rPr lang="ru-RU" sz="2000" b="1" dirty="0" smtClean="0"/>
              <a:t>выходя</a:t>
            </a:r>
          </a:p>
          <a:p>
            <a:r>
              <a:rPr lang="ru-RU" sz="2000" b="1" dirty="0" smtClean="0"/>
              <a:t> </a:t>
            </a:r>
            <a:r>
              <a:rPr lang="ru-RU" sz="2000" b="1" dirty="0"/>
              <a:t>за линию круга. </a:t>
            </a:r>
            <a:r>
              <a:rPr lang="ru-RU" sz="2000" b="1" dirty="0" err="1"/>
              <a:t>Ловишками</a:t>
            </a:r>
            <a:r>
              <a:rPr lang="ru-RU" sz="2000" b="1" dirty="0"/>
              <a:t> становятся </a:t>
            </a:r>
            <a:r>
              <a:rPr lang="ru-RU" sz="2000" b="1" dirty="0" smtClean="0"/>
              <a:t>и</a:t>
            </a:r>
          </a:p>
          <a:p>
            <a:r>
              <a:rPr lang="ru-RU" sz="2000" b="1" dirty="0" smtClean="0"/>
              <a:t> </a:t>
            </a:r>
            <a:r>
              <a:rPr lang="ru-RU" sz="2000" b="1" dirty="0"/>
              <a:t>те, кого поймали. Они помогают водяному.</a:t>
            </a:r>
          </a:p>
          <a:p>
            <a:endParaRPr lang="ru-RU" dirty="0"/>
          </a:p>
        </p:txBody>
      </p:sp>
    </p:spTree>
    <p:extLst>
      <p:ext uri="{BB962C8B-B14F-4D97-AF65-F5344CB8AC3E}">
        <p14:creationId xmlns:p14="http://schemas.microsoft.com/office/powerpoint/2010/main" val="14514987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Удмуртский ковер орнамент - Стоковое векторное изображение vertexoff #181201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9304" y="128953"/>
            <a:ext cx="11986506" cy="6581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25415" y="253729"/>
            <a:ext cx="9325630" cy="6006394"/>
          </a:xfrm>
          <a:prstGeom prst="rect">
            <a:avLst/>
          </a:prstGeom>
          <a:noFill/>
        </p:spPr>
        <p:txBody>
          <a:bodyPr vert="vert270" wrap="square" rtlCol="0">
            <a:spAutoFit/>
          </a:bodyPr>
          <a:lstStyle/>
          <a:p>
            <a:pPr algn="ctr"/>
            <a:r>
              <a:rPr lang="ru-RU" sz="2400" b="1" u="sng" dirty="0"/>
              <a:t>Удмуртские народные игры</a:t>
            </a:r>
            <a:r>
              <a:rPr lang="ru-RU" sz="2400" b="1" u="sng" dirty="0" smtClean="0"/>
              <a:t>.</a:t>
            </a:r>
          </a:p>
          <a:p>
            <a:pPr algn="ctr"/>
            <a:endParaRPr lang="ru-RU" sz="2400" b="1" u="sng" dirty="0"/>
          </a:p>
          <a:p>
            <a:pPr algn="ctr"/>
            <a:r>
              <a:rPr lang="ru-RU" sz="2400" b="1" dirty="0"/>
              <a:t>«Игра с платочком</a:t>
            </a:r>
            <a:r>
              <a:rPr lang="ru-RU" sz="2400" b="1" dirty="0" smtClean="0"/>
              <a:t>»</a:t>
            </a:r>
          </a:p>
          <a:p>
            <a:pPr algn="ctr"/>
            <a:r>
              <a:rPr lang="ru-RU" sz="2400" b="1" dirty="0" smtClean="0"/>
              <a:t> </a:t>
            </a:r>
            <a:r>
              <a:rPr lang="ru-RU" sz="2400" b="1" dirty="0"/>
              <a:t>(</a:t>
            </a:r>
            <a:r>
              <a:rPr lang="ru-RU" sz="2400" b="1" dirty="0" err="1"/>
              <a:t>Кышетзн</a:t>
            </a:r>
            <a:r>
              <a:rPr lang="ru-RU" sz="2400" b="1" dirty="0"/>
              <a:t> </a:t>
            </a:r>
            <a:r>
              <a:rPr lang="ru-RU" sz="2400" b="1" dirty="0" err="1"/>
              <a:t>шудон</a:t>
            </a:r>
            <a:r>
              <a:rPr lang="ru-RU" sz="2400" b="1" dirty="0"/>
              <a:t>)</a:t>
            </a:r>
            <a:endParaRPr lang="ru-RU" sz="2400" dirty="0"/>
          </a:p>
          <a:p>
            <a:r>
              <a:rPr lang="ru-RU" sz="2400" dirty="0"/>
              <a:t>Играющие встают в круг парами, друг за другом. Выбирают двух ведущих, одному из них дают платочек. По сигналу ведущий с платочком убегает, а второй ведущий догоняет его. Игра проходит за кругом. Ведущий с платочком может передать платочек любому играющему, стоящему в паре, и встать на его место. Таким образом, ведущий с платочком меняется. Ведущий, оставшийся без пары, догоняет ведущего с платочком.</a:t>
            </a:r>
          </a:p>
          <a:p>
            <a:r>
              <a:rPr lang="ru-RU" sz="2400" i="1" u="sng" dirty="0"/>
              <a:t>Правила игры.</a:t>
            </a:r>
            <a:r>
              <a:rPr lang="ru-RU" sz="2400" dirty="0"/>
              <a:t> Играющий убегает только тогда, когда получит платочек. Когда ведущий с платочком пойман вторым ведущим, то второму ведущему дается платочек, а следующий ведущий выбирается из числа детей, стоящих парами. Игра начинается по сигналу.</a:t>
            </a:r>
          </a:p>
          <a:p>
            <a:pPr algn="ctr"/>
            <a:endParaRPr lang="ru-RU" sz="2400" b="1" u="sng" dirty="0" smtClean="0"/>
          </a:p>
          <a:p>
            <a:pPr algn="ctr"/>
            <a:endParaRPr lang="ru-RU" sz="2400" b="1" dirty="0"/>
          </a:p>
          <a:p>
            <a:endParaRPr lang="ru-RU" dirty="0"/>
          </a:p>
        </p:txBody>
      </p:sp>
    </p:spTree>
    <p:extLst>
      <p:ext uri="{BB962C8B-B14F-4D97-AF65-F5344CB8AC3E}">
        <p14:creationId xmlns:p14="http://schemas.microsoft.com/office/powerpoint/2010/main" val="926310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85000" lnSpcReduction="20000"/>
          </a:bodyPr>
          <a:lstStyle/>
          <a:p>
            <a:r>
              <a:rPr lang="ru-RU" b="1" dirty="0"/>
              <a:t>«Краски»</a:t>
            </a:r>
            <a:endParaRPr lang="ru-RU" dirty="0"/>
          </a:p>
          <a:p>
            <a:r>
              <a:rPr lang="ru-RU" dirty="0"/>
              <a:t>Участники игры выбирают хозяина и двух покупателей. Остальные игроки - краски. Каждая краска придумывает себе цвет и тихо называет его хозяину. Когда все краски выбрали себе цвет и назвали его хозяину, он приглашает одного из покупателей. Покупатель стучит:      </a:t>
            </a:r>
          </a:p>
          <a:p>
            <a:r>
              <a:rPr lang="ru-RU" dirty="0"/>
              <a:t/>
            </a:r>
            <a:br>
              <a:rPr lang="ru-RU" dirty="0"/>
            </a:br>
            <a:r>
              <a:rPr lang="ru-RU" dirty="0"/>
              <a:t>Тук, тук! </a:t>
            </a:r>
          </a:p>
          <a:p>
            <a:r>
              <a:rPr lang="ru-RU" dirty="0"/>
              <a:t>- Кто там?</a:t>
            </a:r>
          </a:p>
          <a:p>
            <a:r>
              <a:rPr lang="ru-RU" dirty="0"/>
              <a:t>- Покупатель.</a:t>
            </a:r>
          </a:p>
          <a:p>
            <a:r>
              <a:rPr lang="ru-RU" dirty="0"/>
              <a:t>- Зачем пришел?</a:t>
            </a:r>
          </a:p>
          <a:p>
            <a:r>
              <a:rPr lang="ru-RU" dirty="0"/>
              <a:t>- За краской.</a:t>
            </a:r>
          </a:p>
          <a:p>
            <a:r>
              <a:rPr lang="ru-RU" dirty="0"/>
              <a:t>- За какой?</a:t>
            </a:r>
          </a:p>
          <a:p>
            <a:r>
              <a:rPr lang="ru-RU" dirty="0"/>
              <a:t>- За голубой.</a:t>
            </a:r>
          </a:p>
          <a:p>
            <a:r>
              <a:rPr lang="ru-RU" dirty="0"/>
              <a:t/>
            </a:r>
            <a:br>
              <a:rPr lang="ru-RU" dirty="0"/>
            </a:br>
            <a:r>
              <a:rPr lang="ru-RU" dirty="0"/>
              <a:t>Если голубой краски нет, хозяин говорит: "Иди по голубой дорожке, найди голубые сапожки, поноси да назад принеси!" Если же покупатель угадал цвет краски, то краску забирает себе. </a:t>
            </a:r>
          </a:p>
          <a:p>
            <a:r>
              <a:rPr lang="ru-RU" dirty="0"/>
              <a:t>Идет второй покупатель, разговор с хозяином повторяется. И так они подходят по очереди и разбирают краски. Выигрывает покупатель, который набрал больше красок. Если покупатель не отгадал цвет краски, хозяин может дать и более сложное задание, например: "Скачи на одной ножке по голубой дорожке". </a:t>
            </a:r>
          </a:p>
          <a:p>
            <a:r>
              <a:rPr lang="ru-RU" i="1" u="sng" dirty="0"/>
              <a:t>Правила игры.</a:t>
            </a:r>
            <a:r>
              <a:rPr lang="ru-RU" dirty="0"/>
              <a:t> Хозяином становится покупатель, который угадал больше красок. </a:t>
            </a:r>
          </a:p>
          <a:p>
            <a:endParaRPr lang="ru-RU" dirty="0"/>
          </a:p>
        </p:txBody>
      </p:sp>
    </p:spTree>
    <p:extLst>
      <p:ext uri="{BB962C8B-B14F-4D97-AF65-F5344CB8AC3E}">
        <p14:creationId xmlns:p14="http://schemas.microsoft.com/office/powerpoint/2010/main" val="777496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Удмуртский ковер орнамент - Стоковое векторное изображение vertexoff #181201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9304" y="128953"/>
            <a:ext cx="11986506" cy="6581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25415" y="253729"/>
            <a:ext cx="7848302" cy="6006394"/>
          </a:xfrm>
          <a:prstGeom prst="rect">
            <a:avLst/>
          </a:prstGeom>
          <a:noFill/>
        </p:spPr>
        <p:txBody>
          <a:bodyPr vert="vert270" wrap="square" rtlCol="0">
            <a:spAutoFit/>
          </a:bodyPr>
          <a:lstStyle/>
          <a:p>
            <a:pPr algn="ctr"/>
            <a:r>
              <a:rPr lang="ru-RU" sz="2400" b="1" u="sng" dirty="0"/>
              <a:t>Удмуртские народные игры</a:t>
            </a:r>
            <a:r>
              <a:rPr lang="ru-RU" sz="2400" b="1" u="sng" dirty="0" smtClean="0"/>
              <a:t>.</a:t>
            </a:r>
          </a:p>
          <a:p>
            <a:pPr algn="ctr"/>
            <a:endParaRPr lang="ru-RU" sz="2400" b="1" u="sng" dirty="0"/>
          </a:p>
          <a:p>
            <a:pPr algn="ctr"/>
            <a:r>
              <a:rPr lang="ru-RU" sz="2400" b="1" dirty="0"/>
              <a:t>«Догонялки</a:t>
            </a:r>
            <a:r>
              <a:rPr lang="ru-RU" sz="2400" b="1" dirty="0" smtClean="0"/>
              <a:t>»</a:t>
            </a:r>
          </a:p>
          <a:p>
            <a:pPr algn="ctr"/>
            <a:r>
              <a:rPr lang="ru-RU" sz="2400" b="1" dirty="0" smtClean="0"/>
              <a:t> </a:t>
            </a:r>
            <a:r>
              <a:rPr lang="ru-RU" sz="2400" b="1" dirty="0"/>
              <a:t>(</a:t>
            </a:r>
            <a:r>
              <a:rPr lang="ru-RU" sz="2400" b="1" dirty="0" err="1"/>
              <a:t>Тябыкен</a:t>
            </a:r>
            <a:r>
              <a:rPr lang="ru-RU" sz="2400" b="1" dirty="0"/>
              <a:t> </a:t>
            </a:r>
            <a:r>
              <a:rPr lang="ru-RU" sz="2400" b="1" dirty="0" err="1"/>
              <a:t>шудон</a:t>
            </a:r>
            <a:r>
              <a:rPr lang="ru-RU" sz="2400" b="1" dirty="0" smtClean="0"/>
              <a:t>)</a:t>
            </a:r>
          </a:p>
          <a:p>
            <a:endParaRPr lang="ru-RU" sz="2400" dirty="0"/>
          </a:p>
          <a:p>
            <a:r>
              <a:rPr lang="ru-RU" sz="2400" dirty="0"/>
              <a:t>Играющие стоят в кругу. Один из них произносит считалку: </a:t>
            </a:r>
          </a:p>
          <a:p>
            <a:r>
              <a:rPr lang="ru-RU" sz="2400" dirty="0"/>
              <a:t/>
            </a:r>
            <a:br>
              <a:rPr lang="ru-RU" sz="2400" dirty="0"/>
            </a:br>
            <a:r>
              <a:rPr lang="ru-RU" sz="2400" dirty="0"/>
              <a:t>Пять бород, шесть бород,</a:t>
            </a:r>
          </a:p>
          <a:p>
            <a:r>
              <a:rPr lang="ru-RU" sz="2400" dirty="0"/>
              <a:t>Седьмой – дед с бородой. </a:t>
            </a:r>
          </a:p>
          <a:p>
            <a:r>
              <a:rPr lang="ru-RU" sz="2400" dirty="0"/>
              <a:t/>
            </a:r>
            <a:br>
              <a:rPr lang="ru-RU" sz="2400" dirty="0"/>
            </a:br>
            <a:r>
              <a:rPr lang="ru-RU" sz="2400" dirty="0"/>
              <a:t>Тот, кто выходит, догоняет игроков, которые разбегаются в разные стороны. Коснувшись рукой одного из игроков, </a:t>
            </a:r>
            <a:r>
              <a:rPr lang="ru-RU" sz="2400" dirty="0" err="1"/>
              <a:t>ловишка</a:t>
            </a:r>
            <a:r>
              <a:rPr lang="ru-RU" sz="2400" dirty="0"/>
              <a:t> говорит слово </a:t>
            </a:r>
            <a:r>
              <a:rPr lang="ru-RU" sz="2400" dirty="0" err="1"/>
              <a:t>тябык</a:t>
            </a:r>
            <a:r>
              <a:rPr lang="ru-RU" sz="2400" dirty="0"/>
              <a:t>. Пойманный выходит из игры. </a:t>
            </a:r>
          </a:p>
          <a:p>
            <a:r>
              <a:rPr lang="ru-RU" sz="2400" i="1" u="sng" dirty="0"/>
              <a:t>Правила игры</a:t>
            </a:r>
            <a:r>
              <a:rPr lang="ru-RU" sz="2400" dirty="0"/>
              <a:t>. Когда осалены три-четыре игрока, все снова собираются в круг и считалкой выбирают нового водящего.</a:t>
            </a:r>
          </a:p>
          <a:p>
            <a:pPr algn="ctr"/>
            <a:endParaRPr lang="ru-RU" sz="2400" b="1" u="sng" dirty="0" smtClean="0"/>
          </a:p>
          <a:p>
            <a:pPr algn="ctr"/>
            <a:endParaRPr lang="ru-RU" sz="2400" b="1" dirty="0"/>
          </a:p>
          <a:p>
            <a:endParaRPr lang="ru-RU" dirty="0"/>
          </a:p>
        </p:txBody>
      </p:sp>
    </p:spTree>
    <p:extLst>
      <p:ext uri="{BB962C8B-B14F-4D97-AF65-F5344CB8AC3E}">
        <p14:creationId xmlns:p14="http://schemas.microsoft.com/office/powerpoint/2010/main" val="288655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70000" lnSpcReduction="20000"/>
          </a:bodyPr>
          <a:lstStyle/>
          <a:p>
            <a:r>
              <a:rPr lang="ru-RU" b="1" dirty="0"/>
              <a:t>«Горелки»</a:t>
            </a:r>
            <a:endParaRPr lang="ru-RU" dirty="0"/>
          </a:p>
          <a:p>
            <a:r>
              <a:rPr lang="ru-RU" dirty="0"/>
              <a:t>Играющие встают парами друг за другом. Впереди всех на расстоянии двух шагов стоит водящий - горелка. Играющие нараспев говорят слова: </a:t>
            </a:r>
          </a:p>
          <a:p>
            <a:r>
              <a:rPr lang="ru-RU" dirty="0"/>
              <a:t/>
            </a:r>
            <a:br>
              <a:rPr lang="ru-RU" dirty="0"/>
            </a:br>
            <a:r>
              <a:rPr lang="ru-RU" dirty="0"/>
              <a:t>Гори, гори ясно,</a:t>
            </a:r>
          </a:p>
          <a:p>
            <a:r>
              <a:rPr lang="ru-RU" dirty="0"/>
              <a:t>Чтобы не погасло.</a:t>
            </a:r>
          </a:p>
          <a:p>
            <a:r>
              <a:rPr lang="ru-RU" dirty="0"/>
              <a:t>Стой подоле,</a:t>
            </a:r>
          </a:p>
          <a:p>
            <a:r>
              <a:rPr lang="ru-RU" dirty="0"/>
              <a:t>Гляди на поле,</a:t>
            </a:r>
          </a:p>
          <a:p>
            <a:r>
              <a:rPr lang="ru-RU" dirty="0"/>
              <a:t>Едут там трубачи</a:t>
            </a:r>
          </a:p>
          <a:p>
            <a:r>
              <a:rPr lang="ru-RU" dirty="0"/>
              <a:t>Да едят калачи.</a:t>
            </a:r>
          </a:p>
          <a:p>
            <a:r>
              <a:rPr lang="ru-RU" dirty="0"/>
              <a:t>Погляди на небо:</a:t>
            </a:r>
          </a:p>
          <a:p>
            <a:r>
              <a:rPr lang="ru-RU" dirty="0"/>
              <a:t>Звезды горят,</a:t>
            </a:r>
          </a:p>
          <a:p>
            <a:r>
              <a:rPr lang="ru-RU" dirty="0"/>
              <a:t>Журавли кричат:</a:t>
            </a:r>
          </a:p>
          <a:p>
            <a:r>
              <a:rPr lang="ru-RU" dirty="0"/>
              <a:t>- </a:t>
            </a:r>
            <a:r>
              <a:rPr lang="ru-RU" dirty="0" err="1"/>
              <a:t>Гу</a:t>
            </a:r>
            <a:r>
              <a:rPr lang="ru-RU" dirty="0"/>
              <a:t>, </a:t>
            </a:r>
            <a:r>
              <a:rPr lang="ru-RU" dirty="0" err="1"/>
              <a:t>гу</a:t>
            </a:r>
            <a:r>
              <a:rPr lang="ru-RU" dirty="0"/>
              <a:t>, убегу.</a:t>
            </a:r>
          </a:p>
          <a:p>
            <a:r>
              <a:rPr lang="ru-RU" dirty="0"/>
              <a:t>Раз, два, не воронь,</a:t>
            </a:r>
          </a:p>
          <a:p>
            <a:r>
              <a:rPr lang="ru-RU" dirty="0"/>
              <a:t>А беги, как огонь!</a:t>
            </a:r>
          </a:p>
          <a:p>
            <a:r>
              <a:rPr lang="ru-RU" dirty="0"/>
              <a:t/>
            </a:r>
            <a:br>
              <a:rPr lang="ru-RU" dirty="0"/>
            </a:br>
            <a:r>
              <a:rPr lang="ru-RU" dirty="0"/>
              <a:t>После последних слов дети, стоящие в последней паре, бегут с двух сторон вдоль колонны. Горелка старается запятнать одного из них. Если бегущие игроки успели взять друг друга за руки, прежде чем горелка запятнает одного из них, то они встают впереди первой пары, а горелка вновь горит. Игра повторяется.</a:t>
            </a:r>
          </a:p>
          <a:p>
            <a:r>
              <a:rPr lang="ru-RU" dirty="0"/>
              <a:t>Если горелке удается запятнать одного из бегущих в паре, то он встает с ним впереди всей колонны, а тот, кто остался без пары, горит. </a:t>
            </a:r>
          </a:p>
          <a:p>
            <a:r>
              <a:rPr lang="ru-RU" u="sng" dirty="0"/>
              <a:t>П</a:t>
            </a:r>
            <a:r>
              <a:rPr lang="ru-RU" i="1" u="sng" dirty="0"/>
              <a:t>равила игры. </a:t>
            </a:r>
            <a:r>
              <a:rPr lang="ru-RU" dirty="0"/>
              <a:t>Горелка не должен оглядываться. Он догоняет убегающих игроков сразу же, как только они пробегут мимо него.</a:t>
            </a:r>
          </a:p>
          <a:p>
            <a:endParaRPr lang="ru-RU" dirty="0"/>
          </a:p>
        </p:txBody>
      </p:sp>
    </p:spTree>
    <p:extLst>
      <p:ext uri="{BB962C8B-B14F-4D97-AF65-F5344CB8AC3E}">
        <p14:creationId xmlns:p14="http://schemas.microsoft.com/office/powerpoint/2010/main" val="219645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fontScale="70000" lnSpcReduction="20000"/>
          </a:bodyPr>
          <a:lstStyle/>
          <a:p>
            <a:r>
              <a:rPr lang="ru-RU" b="1" dirty="0"/>
              <a:t>«Пятнашки»</a:t>
            </a:r>
            <a:endParaRPr lang="ru-RU" dirty="0"/>
          </a:p>
          <a:p>
            <a:r>
              <a:rPr lang="ru-RU" dirty="0"/>
              <a:t>    Играющие выбирают водящего - </a:t>
            </a:r>
            <a:r>
              <a:rPr lang="ru-RU" dirty="0" err="1"/>
              <a:t>пятнашку</a:t>
            </a:r>
            <a:r>
              <a:rPr lang="ru-RU" dirty="0"/>
              <a:t>. Все разбегаются по площадке, а </a:t>
            </a:r>
            <a:r>
              <a:rPr lang="ru-RU" dirty="0" err="1"/>
              <a:t>пятнашка</a:t>
            </a:r>
            <a:r>
              <a:rPr lang="ru-RU" dirty="0"/>
              <a:t> их ловит. </a:t>
            </a:r>
          </a:p>
          <a:p>
            <a:r>
              <a:rPr lang="ru-RU" i="1" dirty="0"/>
              <a:t>Правила игры.</a:t>
            </a:r>
            <a:r>
              <a:rPr lang="ru-RU" dirty="0"/>
              <a:t> Тот, кого </a:t>
            </a:r>
            <a:r>
              <a:rPr lang="ru-RU" dirty="0" err="1"/>
              <a:t>пятнашка</a:t>
            </a:r>
            <a:r>
              <a:rPr lang="ru-RU" dirty="0"/>
              <a:t> коснется рукой, становится </a:t>
            </a:r>
            <a:r>
              <a:rPr lang="ru-RU" dirty="0" err="1"/>
              <a:t>пятнашкой</a:t>
            </a:r>
            <a:r>
              <a:rPr lang="ru-RU" dirty="0"/>
              <a:t>. </a:t>
            </a:r>
          </a:p>
          <a:p>
            <a:r>
              <a:rPr lang="ru-RU" u="sng" dirty="0"/>
              <a:t>Варианты.  </a:t>
            </a:r>
            <a:r>
              <a:rPr lang="ru-RU" dirty="0"/>
              <a:t>Пятнашки, ноги от земли. Играющий может спастись от пятнашки, если встанет на какой-то предмет.</a:t>
            </a:r>
          </a:p>
          <a:p>
            <a:r>
              <a:rPr lang="ru-RU" dirty="0"/>
              <a:t>   Пятнашки-зайки. </a:t>
            </a:r>
            <a:r>
              <a:rPr lang="ru-RU" dirty="0" err="1"/>
              <a:t>Пятнашка</a:t>
            </a:r>
            <a:r>
              <a:rPr lang="ru-RU" dirty="0"/>
              <a:t> может запятнать только бегущего игрока, но стоит последнему запрыгать на двух ногах - он в безопасности. </a:t>
            </a:r>
          </a:p>
          <a:p>
            <a:r>
              <a:rPr lang="ru-RU" dirty="0"/>
              <a:t>    Пятнашки с домом. По краям площадки рисуют два круга, это дома. Один из играющих - </a:t>
            </a:r>
            <a:r>
              <a:rPr lang="ru-RU" dirty="0" err="1"/>
              <a:t>пятнашка</a:t>
            </a:r>
            <a:r>
              <a:rPr lang="ru-RU" dirty="0"/>
              <a:t>, он догоняет участников игры. Преследуемый может спастись от пятнашки в доме, так как в границах круга пятнать нельзя. Если же </a:t>
            </a:r>
            <a:r>
              <a:rPr lang="ru-RU" dirty="0" err="1"/>
              <a:t>пятнашка</a:t>
            </a:r>
            <a:r>
              <a:rPr lang="ru-RU" dirty="0"/>
              <a:t> кого-то из игроков коснулся рукой, тот становится </a:t>
            </a:r>
            <a:r>
              <a:rPr lang="ru-RU" dirty="0" err="1"/>
              <a:t>пятнашкой</a:t>
            </a:r>
            <a:r>
              <a:rPr lang="ru-RU" dirty="0"/>
              <a:t>. </a:t>
            </a:r>
          </a:p>
          <a:p>
            <a:r>
              <a:rPr lang="ru-RU" dirty="0"/>
              <a:t>    Пятнашки с именем. Все играющие, кроме пятнашки, выбирают себе названия цветов, птиц, зверей. </a:t>
            </a:r>
            <a:r>
              <a:rPr lang="ru-RU" dirty="0" err="1"/>
              <a:t>Пятнашка</a:t>
            </a:r>
            <a:r>
              <a:rPr lang="ru-RU" dirty="0"/>
              <a:t> не пятнает того, кто вовремя себя назвал (например, лиса). </a:t>
            </a:r>
          </a:p>
          <a:p>
            <a:r>
              <a:rPr lang="ru-RU" dirty="0"/>
              <a:t>    Круговые пятнашки. Участники игры встают по кругу на расстоянии одного шага. Каждый свое место отмечает кружком. Двое водящих стоят на некотором расстоянии друг от друга, один из них - </a:t>
            </a:r>
            <a:r>
              <a:rPr lang="ru-RU" dirty="0" err="1"/>
              <a:t>пятнашка</a:t>
            </a:r>
            <a:r>
              <a:rPr lang="ru-RU" dirty="0"/>
              <a:t>, он догоняет второго игрока. Если убегающий видит, что </a:t>
            </a:r>
            <a:r>
              <a:rPr lang="ru-RU" dirty="0" err="1"/>
              <a:t>пятнашка</a:t>
            </a:r>
            <a:r>
              <a:rPr lang="ru-RU" dirty="0"/>
              <a:t> его догоняет, он просит помощи у игроков, стоящих на месте, назвав одного из них по имени. Названный игрок оставляет свое место и бежит по кругу, </a:t>
            </a:r>
            <a:r>
              <a:rPr lang="ru-RU" dirty="0" err="1"/>
              <a:t>пятнашка</a:t>
            </a:r>
            <a:r>
              <a:rPr lang="ru-RU" dirty="0"/>
              <a:t> догоняет уже его. Свободное место занимает игрок, который начинал игру. Свободный кружок, если успеет, может занять и </a:t>
            </a:r>
            <a:r>
              <a:rPr lang="ru-RU" dirty="0" err="1"/>
              <a:t>пятнашка</a:t>
            </a:r>
            <a:r>
              <a:rPr lang="ru-RU" dirty="0"/>
              <a:t>, тогда </a:t>
            </a:r>
            <a:r>
              <a:rPr lang="ru-RU" dirty="0" err="1"/>
              <a:t>пятнашкой</a:t>
            </a:r>
            <a:r>
              <a:rPr lang="ru-RU" dirty="0"/>
              <a:t> становится тот, кто остался без места. Игра продолжается, </a:t>
            </a:r>
            <a:r>
              <a:rPr lang="ru-RU" dirty="0" err="1"/>
              <a:t>пятнашка</a:t>
            </a:r>
            <a:r>
              <a:rPr lang="ru-RU" dirty="0"/>
              <a:t> догоняет игрока, который вышел из круга.</a:t>
            </a:r>
          </a:p>
          <a:p>
            <a:endParaRPr lang="ru-RU" dirty="0"/>
          </a:p>
        </p:txBody>
      </p:sp>
    </p:spTree>
    <p:extLst>
      <p:ext uri="{BB962C8B-B14F-4D97-AF65-F5344CB8AC3E}">
        <p14:creationId xmlns:p14="http://schemas.microsoft.com/office/powerpoint/2010/main" val="426074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a:bodyPr>
          <a:lstStyle/>
          <a:p>
            <a:r>
              <a:rPr lang="ru-RU" b="1" dirty="0"/>
              <a:t>«Кот и мышь»</a:t>
            </a:r>
            <a:endParaRPr lang="ru-RU" dirty="0"/>
          </a:p>
          <a:p>
            <a:r>
              <a:rPr lang="ru-RU" dirty="0"/>
              <a:t>    Играющие (не более пяти пар) встают в два ряда лицом друг к другу, берутся за руки, образуя небольшой проход - нору. В одном ряду стоят коты, в другом - мыши. Игру начинает первая пара: кот ловит мышь, а та бегает вокруг играющих. В опасный момент мышь может спрятаться в коридоре, образованном сцепленными руками играющих. Как только кот поймал мышь, играющие встают в ряд. Начинает игру вторая пара. Игра продолжается, пока коты не переловят всех мышей. </a:t>
            </a:r>
          </a:p>
          <a:p>
            <a:r>
              <a:rPr lang="ru-RU" i="1" u="sng" dirty="0"/>
              <a:t>Правила игры</a:t>
            </a:r>
            <a:r>
              <a:rPr lang="ru-RU" dirty="0"/>
              <a:t>. Коту нельзя забегать в нору. Кот и мыши не должны убегать далеко от норы. </a:t>
            </a:r>
          </a:p>
          <a:p>
            <a:endParaRPr lang="ru-RU" dirty="0"/>
          </a:p>
        </p:txBody>
      </p:sp>
    </p:spTree>
    <p:extLst>
      <p:ext uri="{BB962C8B-B14F-4D97-AF65-F5344CB8AC3E}">
        <p14:creationId xmlns:p14="http://schemas.microsoft.com/office/powerpoint/2010/main" val="77435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40000" y="1133061"/>
            <a:ext cx="9144000" cy="4572000"/>
          </a:xfrm>
        </p:spPr>
        <p:txBody>
          <a:bodyPr vert="vert270">
            <a:normAutofit/>
          </a:bodyPr>
          <a:lstStyle/>
          <a:p>
            <a:r>
              <a:rPr lang="ru-RU" b="1" dirty="0"/>
              <a:t>«Ляпка»</a:t>
            </a:r>
            <a:endParaRPr lang="ru-RU" dirty="0"/>
          </a:p>
          <a:p>
            <a:r>
              <a:rPr lang="ru-RU" dirty="0"/>
              <a:t>Один из играющих - водящий, его называют </a:t>
            </a:r>
            <a:r>
              <a:rPr lang="ru-RU" dirty="0" err="1"/>
              <a:t>ляпкой</a:t>
            </a:r>
            <a:r>
              <a:rPr lang="ru-RU" dirty="0"/>
              <a:t>. Водящий бегает за участниками игры, старается кого-то осалить, приговаривая: "На тебе </a:t>
            </a:r>
            <a:r>
              <a:rPr lang="ru-RU" dirty="0" err="1"/>
              <a:t>ляпку</a:t>
            </a:r>
            <a:r>
              <a:rPr lang="ru-RU" dirty="0"/>
              <a:t>, отдай ее другому!" Новый водящий догоняет игроков и старается кому-то из них передать </a:t>
            </a:r>
            <a:r>
              <a:rPr lang="ru-RU" dirty="0" err="1"/>
              <a:t>ляпку</a:t>
            </a:r>
            <a:r>
              <a:rPr lang="ru-RU" dirty="0"/>
              <a:t>. Так играют в Кировской области. А в Смоленской области в этой игре водящий ловит участников игры и у пойманного спрашивает: "У кого был?" - "У тетки".- "Что ел?" - "Клёцки".- "Кому отдал?" Пойманный называет по имени одного из участников игры, и названный становится водящим. </a:t>
            </a:r>
          </a:p>
          <a:p>
            <a:r>
              <a:rPr lang="ru-RU" i="1" dirty="0"/>
              <a:t>Правила игры</a:t>
            </a:r>
            <a:r>
              <a:rPr lang="ru-RU" dirty="0"/>
              <a:t>. Водящий не должен преследовать одного и того же игрока. Участники игры внимательно наблюдают за сменой водящих.</a:t>
            </a:r>
          </a:p>
          <a:p>
            <a:endParaRPr lang="ru-RU" dirty="0"/>
          </a:p>
        </p:txBody>
      </p:sp>
    </p:spTree>
    <p:extLst>
      <p:ext uri="{BB962C8B-B14F-4D97-AF65-F5344CB8AC3E}">
        <p14:creationId xmlns:p14="http://schemas.microsoft.com/office/powerpoint/2010/main" val="32359473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TotalTime>
  <Words>4319</Words>
  <Application>Microsoft Office PowerPoint</Application>
  <PresentationFormat>Широкоэкранный</PresentationFormat>
  <Paragraphs>498</Paragraphs>
  <Slides>50</Slides>
  <Notes>29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50</vt:i4>
      </vt:variant>
    </vt:vector>
  </HeadingPairs>
  <TitlesOfParts>
    <vt:vector size="55"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Volga</dc:creator>
  <cp:lastModifiedBy>Volga</cp:lastModifiedBy>
  <cp:revision>17</cp:revision>
  <dcterms:created xsi:type="dcterms:W3CDTF">2015-06-05T15:03:07Z</dcterms:created>
  <dcterms:modified xsi:type="dcterms:W3CDTF">2015-06-05T17:57:47Z</dcterms:modified>
</cp:coreProperties>
</file>